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6" r:id="rId2"/>
    <p:sldId id="257" r:id="rId3"/>
    <p:sldId id="258" r:id="rId4"/>
    <p:sldId id="259" r:id="rId5"/>
    <p:sldId id="260" r:id="rId6"/>
    <p:sldId id="261" r:id="rId7"/>
    <p:sldId id="266" r:id="rId8"/>
    <p:sldId id="262" r:id="rId9"/>
    <p:sldId id="264" r:id="rId10"/>
    <p:sldId id="263" r:id="rId11"/>
    <p:sldId id="267" r:id="rId12"/>
    <p:sldId id="265"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FD201-F0C9-4664-B63A-D274B6944AFB}" type="datetimeFigureOut">
              <a:rPr lang="en-US" smtClean="0"/>
              <a:t>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D371B0-30CE-42AB-8AED-164C1842DD20}" type="slidenum">
              <a:rPr lang="en-US" smtClean="0"/>
              <a:t>‹#›</a:t>
            </a:fld>
            <a:endParaRPr lang="en-US"/>
          </a:p>
        </p:txBody>
      </p:sp>
    </p:spTree>
    <p:extLst>
      <p:ext uri="{BB962C8B-B14F-4D97-AF65-F5344CB8AC3E}">
        <p14:creationId xmlns:p14="http://schemas.microsoft.com/office/powerpoint/2010/main" val="3759464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ECB0B8-A505-457D-85EF-5E850C8C2E2B}" type="datetime1">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600" b="1">
                <a:solidFill>
                  <a:schemeClr val="bg1"/>
                </a:solidFill>
                <a:latin typeface="+mj-lt"/>
              </a:defRPr>
            </a:lvl1pPr>
          </a:lstStyle>
          <a:p>
            <a:fld id="{F1C380C1-DC62-4573-9FF8-D41F41E89C1C}"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684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1D3850-63F4-449E-AE5D-466BF250C611}" type="datetime1">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380C1-DC62-4573-9FF8-D41F41E89C1C}" type="slidenum">
              <a:rPr lang="en-US" smtClean="0"/>
              <a:t>‹#›</a:t>
            </a:fld>
            <a:endParaRPr lang="en-US"/>
          </a:p>
        </p:txBody>
      </p:sp>
    </p:spTree>
    <p:extLst>
      <p:ext uri="{BB962C8B-B14F-4D97-AF65-F5344CB8AC3E}">
        <p14:creationId xmlns:p14="http://schemas.microsoft.com/office/powerpoint/2010/main" val="1275245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98E91B-F97B-44BB-920A-ABC48441A63B}" type="datetime1">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380C1-DC62-4573-9FF8-D41F41E89C1C}" type="slidenum">
              <a:rPr lang="en-US" smtClean="0"/>
              <a:t>‹#›</a:t>
            </a:fld>
            <a:endParaRPr lang="en-US"/>
          </a:p>
        </p:txBody>
      </p:sp>
    </p:spTree>
    <p:extLst>
      <p:ext uri="{BB962C8B-B14F-4D97-AF65-F5344CB8AC3E}">
        <p14:creationId xmlns:p14="http://schemas.microsoft.com/office/powerpoint/2010/main" val="68224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628933-B660-4221-861C-96A88581BAB3}" type="datetime1">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380C1-DC62-4573-9FF8-D41F41E89C1C}" type="slidenum">
              <a:rPr lang="en-US" smtClean="0"/>
              <a:t>‹#›</a:t>
            </a:fld>
            <a:endParaRPr lang="en-US"/>
          </a:p>
        </p:txBody>
      </p:sp>
    </p:spTree>
    <p:extLst>
      <p:ext uri="{BB962C8B-B14F-4D97-AF65-F5344CB8AC3E}">
        <p14:creationId xmlns:p14="http://schemas.microsoft.com/office/powerpoint/2010/main" val="4061155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DCBEE2-E4BB-499D-B822-E1D01B7C5AA7}" type="datetime1">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C380C1-DC62-4573-9FF8-D41F41E89C1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346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005957-545F-4F9F-8CFD-4F435A31024F}" type="datetime1">
              <a:rPr lang="en-US" smtClean="0"/>
              <a:t>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C380C1-DC62-4573-9FF8-D41F41E89C1C}" type="slidenum">
              <a:rPr lang="en-US" smtClean="0"/>
              <a:t>‹#›</a:t>
            </a:fld>
            <a:endParaRPr lang="en-US"/>
          </a:p>
        </p:txBody>
      </p:sp>
    </p:spTree>
    <p:extLst>
      <p:ext uri="{BB962C8B-B14F-4D97-AF65-F5344CB8AC3E}">
        <p14:creationId xmlns:p14="http://schemas.microsoft.com/office/powerpoint/2010/main" val="479952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CE4467-C807-4894-AF80-07A4A5D23ED2}" type="datetime1">
              <a:rPr lang="en-US" smtClean="0"/>
              <a:t>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C380C1-DC62-4573-9FF8-D41F41E89C1C}" type="slidenum">
              <a:rPr lang="en-US" smtClean="0"/>
              <a:t>‹#›</a:t>
            </a:fld>
            <a:endParaRPr lang="en-US"/>
          </a:p>
        </p:txBody>
      </p:sp>
    </p:spTree>
    <p:extLst>
      <p:ext uri="{BB962C8B-B14F-4D97-AF65-F5344CB8AC3E}">
        <p14:creationId xmlns:p14="http://schemas.microsoft.com/office/powerpoint/2010/main" val="1164272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4034CD-AC13-41FD-A028-327B1774D7A1}" type="datetime1">
              <a:rPr lang="en-US" smtClean="0"/>
              <a:t>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C380C1-DC62-4573-9FF8-D41F41E89C1C}" type="slidenum">
              <a:rPr lang="en-US" smtClean="0"/>
              <a:t>‹#›</a:t>
            </a:fld>
            <a:endParaRPr lang="en-US"/>
          </a:p>
        </p:txBody>
      </p:sp>
    </p:spTree>
    <p:extLst>
      <p:ext uri="{BB962C8B-B14F-4D97-AF65-F5344CB8AC3E}">
        <p14:creationId xmlns:p14="http://schemas.microsoft.com/office/powerpoint/2010/main" val="859431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A7EC3D5-05C6-4B89-827F-07CF69EEEFFF}" type="datetime1">
              <a:rPr lang="en-US" smtClean="0"/>
              <a:t>1/30/2021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1C380C1-DC62-4573-9FF8-D41F41E89C1C}" type="slidenum">
              <a:rPr lang="en-US" smtClean="0"/>
              <a:t>‹#›</a:t>
            </a:fld>
            <a:endParaRPr lang="en-US"/>
          </a:p>
        </p:txBody>
      </p:sp>
    </p:spTree>
    <p:extLst>
      <p:ext uri="{BB962C8B-B14F-4D97-AF65-F5344CB8AC3E}">
        <p14:creationId xmlns:p14="http://schemas.microsoft.com/office/powerpoint/2010/main" val="384139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721CC1-C4F0-4DA4-947C-64B5F5120F9E}" type="datetime1">
              <a:rPr lang="en-US" smtClean="0"/>
              <a:t>1/30/2021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1C380C1-DC62-4573-9FF8-D41F41E89C1C}" type="slidenum">
              <a:rPr lang="en-US" smtClean="0"/>
              <a:t>‹#›</a:t>
            </a:fld>
            <a:endParaRPr lang="en-US"/>
          </a:p>
        </p:txBody>
      </p:sp>
    </p:spTree>
    <p:extLst>
      <p:ext uri="{BB962C8B-B14F-4D97-AF65-F5344CB8AC3E}">
        <p14:creationId xmlns:p14="http://schemas.microsoft.com/office/powerpoint/2010/main" val="268813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859621-79C1-4A0A-8652-DCCB82561502}" type="datetime1">
              <a:rPr lang="en-US" smtClean="0"/>
              <a:t>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C380C1-DC62-4573-9FF8-D41F41E89C1C}" type="slidenum">
              <a:rPr lang="en-US" smtClean="0"/>
              <a:t>‹#›</a:t>
            </a:fld>
            <a:endParaRPr lang="en-US"/>
          </a:p>
        </p:txBody>
      </p:sp>
    </p:spTree>
    <p:extLst>
      <p:ext uri="{BB962C8B-B14F-4D97-AF65-F5344CB8AC3E}">
        <p14:creationId xmlns:p14="http://schemas.microsoft.com/office/powerpoint/2010/main" val="107358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FA21C64-5085-4C39-955A-64AC131EC863}" type="datetime1">
              <a:rPr lang="en-US" smtClean="0"/>
              <a:t>1/30/2021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1C380C1-DC62-4573-9FF8-D41F41E89C1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8556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actforchildren.org/wp-content/uploads/2018/01/Census-Data-by-Chicago-Community-Area-2017.pdf" TargetMode="External"/><Relationship Id="rId2" Type="http://schemas.openxmlformats.org/officeDocument/2006/relationships/hyperlink" Target="https://data.cityofchicago.org/Health-Human-Services/Census-Data-Selected-socioeconomic-indicators-in-C/kn9c-c2s2" TargetMode="External"/><Relationship Id="rId1" Type="http://schemas.openxmlformats.org/officeDocument/2006/relationships/slideLayout" Target="../slideLayouts/slideLayout2.xml"/><Relationship Id="rId6" Type="http://schemas.openxmlformats.org/officeDocument/2006/relationships/hyperlink" Target="https://www.chicago.gov/city/en/about/facts.html" TargetMode="External"/><Relationship Id="rId5" Type="http://schemas.openxmlformats.org/officeDocument/2006/relationships/hyperlink" Target="https://data.cityofchicago.org/Community-Economic-Development/Business-Licenses-Current-Active/uupf-x98q" TargetMode="External"/><Relationship Id="rId4" Type="http://schemas.openxmlformats.org/officeDocument/2006/relationships/hyperlink" Target="https://data.cityofchicago.org/Public-Safety/Crimes-One-year-prior-to-present/x2n5-8w5q"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6A7A-DBAF-4F70-A181-C23B16584C18}"/>
              </a:ext>
            </a:extLst>
          </p:cNvPr>
          <p:cNvSpPr>
            <a:spLocks noGrp="1"/>
          </p:cNvSpPr>
          <p:nvPr>
            <p:ph type="ctrTitle"/>
          </p:nvPr>
        </p:nvSpPr>
        <p:spPr>
          <a:xfrm>
            <a:off x="1097280" y="1476464"/>
            <a:ext cx="10328526" cy="1143000"/>
          </a:xfrm>
        </p:spPr>
        <p:txBody>
          <a:bodyPr>
            <a:noAutofit/>
          </a:bodyPr>
          <a:lstStyle/>
          <a:p>
            <a:br>
              <a:rPr lang="en-US" dirty="0"/>
            </a:br>
            <a:r>
              <a:rPr lang="en-US" b="1" dirty="0">
                <a:latin typeface="Agency FB" panose="020B0503020202020204" pitchFamily="34" charset="0"/>
              </a:rPr>
              <a:t>IBM Data Science Capstone</a:t>
            </a:r>
          </a:p>
        </p:txBody>
      </p:sp>
      <p:sp>
        <p:nvSpPr>
          <p:cNvPr id="3" name="Subtitle 2">
            <a:extLst>
              <a:ext uri="{FF2B5EF4-FFF2-40B4-BE49-F238E27FC236}">
                <a16:creationId xmlns:a16="http://schemas.microsoft.com/office/drawing/2014/main" id="{EDABDB2C-FBC0-4F25-801C-750994B89E36}"/>
              </a:ext>
            </a:extLst>
          </p:cNvPr>
          <p:cNvSpPr>
            <a:spLocks noGrp="1"/>
          </p:cNvSpPr>
          <p:nvPr>
            <p:ph type="subTitle" idx="1"/>
          </p:nvPr>
        </p:nvSpPr>
        <p:spPr/>
        <p:txBody>
          <a:bodyPr/>
          <a:lstStyle/>
          <a:p>
            <a:r>
              <a:rPr lang="en-US" b="1" dirty="0"/>
              <a:t>By Vishnu Vardhan Reddy</a:t>
            </a:r>
          </a:p>
          <a:p>
            <a:r>
              <a:rPr lang="en-US" sz="1400" b="1" i="1" dirty="0"/>
              <a:t>       January 30, 2021</a:t>
            </a:r>
          </a:p>
        </p:txBody>
      </p:sp>
      <p:sp>
        <p:nvSpPr>
          <p:cNvPr id="6" name="TextBox 5">
            <a:extLst>
              <a:ext uri="{FF2B5EF4-FFF2-40B4-BE49-F238E27FC236}">
                <a16:creationId xmlns:a16="http://schemas.microsoft.com/office/drawing/2014/main" id="{33776D3A-9934-4082-90C6-2FDD1FE874AD}"/>
              </a:ext>
            </a:extLst>
          </p:cNvPr>
          <p:cNvSpPr txBox="1"/>
          <p:nvPr/>
        </p:nvSpPr>
        <p:spPr>
          <a:xfrm>
            <a:off x="1097280" y="2849862"/>
            <a:ext cx="10194302" cy="461665"/>
          </a:xfrm>
          <a:prstGeom prst="rect">
            <a:avLst/>
          </a:prstGeom>
          <a:noFill/>
        </p:spPr>
        <p:txBody>
          <a:bodyPr wrap="square">
            <a:spAutoFit/>
          </a:bodyPr>
          <a:lstStyle/>
          <a:p>
            <a:r>
              <a:rPr lang="en-US" sz="2400" dirty="0"/>
              <a:t>Recommending Location for an Indian Restaurant in Chicago Using Data Science</a:t>
            </a:r>
          </a:p>
        </p:txBody>
      </p:sp>
      <p:sp>
        <p:nvSpPr>
          <p:cNvPr id="8" name="Slide Number Placeholder 7">
            <a:extLst>
              <a:ext uri="{FF2B5EF4-FFF2-40B4-BE49-F238E27FC236}">
                <a16:creationId xmlns:a16="http://schemas.microsoft.com/office/drawing/2014/main" id="{053B8514-1AEF-43F5-9B32-7AC698FA55E9}"/>
              </a:ext>
            </a:extLst>
          </p:cNvPr>
          <p:cNvSpPr>
            <a:spLocks noGrp="1"/>
          </p:cNvSpPr>
          <p:nvPr>
            <p:ph type="sldNum" sz="quarter" idx="12"/>
          </p:nvPr>
        </p:nvSpPr>
        <p:spPr/>
        <p:txBody>
          <a:bodyPr/>
          <a:lstStyle/>
          <a:p>
            <a:fld id="{F1C380C1-DC62-4573-9FF8-D41F41E89C1C}" type="slidenum">
              <a:rPr lang="en-US" smtClean="0">
                <a:latin typeface="+mn-lt"/>
              </a:rPr>
              <a:pPr/>
              <a:t>1</a:t>
            </a:fld>
            <a:endParaRPr lang="en-US" dirty="0">
              <a:latin typeface="+mn-lt"/>
            </a:endParaRPr>
          </a:p>
        </p:txBody>
      </p:sp>
    </p:spTree>
    <p:extLst>
      <p:ext uri="{BB962C8B-B14F-4D97-AF65-F5344CB8AC3E}">
        <p14:creationId xmlns:p14="http://schemas.microsoft.com/office/powerpoint/2010/main" val="2281477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363A7-91BA-45EA-8C10-49C0D5FA7D2F}"/>
              </a:ext>
            </a:extLst>
          </p:cNvPr>
          <p:cNvSpPr>
            <a:spLocks noGrp="1"/>
          </p:cNvSpPr>
          <p:nvPr>
            <p:ph type="title"/>
          </p:nvPr>
        </p:nvSpPr>
        <p:spPr/>
        <p:txBody>
          <a:bodyPr/>
          <a:lstStyle/>
          <a:p>
            <a:r>
              <a:rPr lang="en-US" dirty="0">
                <a:latin typeface="Arial Rounded MT Bold" panose="020F0704030504030204" pitchFamily="34" charset="0"/>
              </a:rPr>
              <a:t>Results</a:t>
            </a:r>
            <a:endParaRPr lang="en-US" dirty="0"/>
          </a:p>
        </p:txBody>
      </p:sp>
      <p:sp>
        <p:nvSpPr>
          <p:cNvPr id="3" name="Content Placeholder 2">
            <a:extLst>
              <a:ext uri="{FF2B5EF4-FFF2-40B4-BE49-F238E27FC236}">
                <a16:creationId xmlns:a16="http://schemas.microsoft.com/office/drawing/2014/main" id="{E5FA5D11-FB85-4DB2-9C5C-31628C4848E5}"/>
              </a:ext>
            </a:extLst>
          </p:cNvPr>
          <p:cNvSpPr>
            <a:spLocks noGrp="1"/>
          </p:cNvSpPr>
          <p:nvPr>
            <p:ph idx="1"/>
          </p:nvPr>
        </p:nvSpPr>
        <p:spPr>
          <a:xfrm>
            <a:off x="1097280" y="1845734"/>
            <a:ext cx="10058400" cy="3942670"/>
          </a:xfrm>
        </p:spPr>
        <p:txBody>
          <a:bodyPr anchor="t">
            <a:normAutofit/>
          </a:bodyPr>
          <a:lstStyle/>
          <a:p>
            <a:pPr marL="0" marR="0" algn="just">
              <a:lnSpc>
                <a:spcPct val="115000"/>
              </a:lnSpc>
              <a:spcBef>
                <a:spcPts val="0"/>
              </a:spcBef>
              <a:spcAft>
                <a:spcPts val="2300"/>
              </a:spcAft>
            </a:pPr>
            <a:r>
              <a:rPr lang="en-US" sz="2400" dirty="0">
                <a:solidFill>
                  <a:srgbClr val="1F1F1F"/>
                </a:solidFill>
                <a:effectLst/>
                <a:ea typeface="Calibri" panose="020F0502020204030204" pitchFamily="34" charset="0"/>
              </a:rPr>
              <a:t>Now, we identify the best communities with </a:t>
            </a:r>
            <a:endParaRPr lang="en-US" sz="2400" dirty="0">
              <a:effectLst/>
              <a:ea typeface="Arial" panose="020B0604020202020204" pitchFamily="34" charset="0"/>
            </a:endParaRPr>
          </a:p>
          <a:p>
            <a:pPr marL="342900" marR="0" lvl="0" indent="-342900" algn="just">
              <a:lnSpc>
                <a:spcPct val="115000"/>
              </a:lnSpc>
              <a:spcBef>
                <a:spcPts val="0"/>
              </a:spcBef>
              <a:spcAft>
                <a:spcPts val="0"/>
              </a:spcAft>
              <a:buFont typeface="Arial" panose="020B0604020202020204" pitchFamily="34" charset="0"/>
              <a:buChar char="●"/>
            </a:pPr>
            <a:r>
              <a:rPr lang="en-US" sz="2400" dirty="0">
                <a:solidFill>
                  <a:srgbClr val="1F1F1F"/>
                </a:solidFill>
                <a:ea typeface="Calibri" panose="020F0502020204030204" pitchFamily="34" charset="0"/>
              </a:rPr>
              <a:t>H</a:t>
            </a:r>
            <a:r>
              <a:rPr lang="en-US" sz="2400" u="none" strike="noStrike" dirty="0">
                <a:solidFill>
                  <a:srgbClr val="1F1F1F"/>
                </a:solidFill>
                <a:effectLst/>
                <a:ea typeface="Calibri" panose="020F0502020204030204" pitchFamily="34" charset="0"/>
              </a:rPr>
              <a:t>igh business licenses (high business activity attracts higher workforce and customers for food business)</a:t>
            </a:r>
            <a:endParaRPr lang="en-US" sz="2400" u="none" strike="noStrike" dirty="0">
              <a:effectLst/>
              <a:ea typeface="Arial" panose="020B0604020202020204" pitchFamily="34" charset="0"/>
            </a:endParaRPr>
          </a:p>
          <a:p>
            <a:pPr marL="342900" marR="0" lvl="0" indent="-342900" algn="just">
              <a:lnSpc>
                <a:spcPct val="115000"/>
              </a:lnSpc>
              <a:spcBef>
                <a:spcPts val="0"/>
              </a:spcBef>
              <a:spcAft>
                <a:spcPts val="0"/>
              </a:spcAft>
              <a:buFont typeface="Arial" panose="020B0604020202020204" pitchFamily="34" charset="0"/>
              <a:buChar char="●"/>
            </a:pPr>
            <a:r>
              <a:rPr lang="en-US" sz="2400" u="none" strike="noStrike" dirty="0">
                <a:solidFill>
                  <a:srgbClr val="1F1F1F"/>
                </a:solidFill>
                <a:effectLst/>
                <a:ea typeface="Calibri" panose="020F0502020204030204" pitchFamily="34" charset="0"/>
              </a:rPr>
              <a:t>Low crime count (safer community with lower insurance costs)</a:t>
            </a:r>
            <a:endParaRPr lang="en-US" sz="2400" u="none" strike="noStrike" dirty="0">
              <a:effectLst/>
              <a:ea typeface="Arial" panose="020B0604020202020204" pitchFamily="34" charset="0"/>
            </a:endParaRPr>
          </a:p>
          <a:p>
            <a:pPr marL="342900" marR="0" lvl="0" indent="-342900" algn="just">
              <a:lnSpc>
                <a:spcPct val="115000"/>
              </a:lnSpc>
              <a:spcBef>
                <a:spcPts val="0"/>
              </a:spcBef>
              <a:spcAft>
                <a:spcPts val="0"/>
              </a:spcAft>
              <a:buFont typeface="Arial" panose="020B0604020202020204" pitchFamily="34" charset="0"/>
              <a:buChar char="●"/>
            </a:pPr>
            <a:r>
              <a:rPr lang="en-US" sz="2400" u="none" strike="noStrike" dirty="0">
                <a:solidFill>
                  <a:srgbClr val="1F1F1F"/>
                </a:solidFill>
                <a:effectLst/>
                <a:ea typeface="Calibri" panose="020F0502020204030204" pitchFamily="34" charset="0"/>
              </a:rPr>
              <a:t>Low hardship index (people have higher spending power)</a:t>
            </a:r>
            <a:endParaRPr lang="en-US" sz="2400" u="none" strike="noStrike" dirty="0">
              <a:effectLst/>
              <a:ea typeface="Arial" panose="020B0604020202020204" pitchFamily="34" charset="0"/>
            </a:endParaRPr>
          </a:p>
          <a:p>
            <a:pPr marL="342900" marR="0" lvl="0" indent="-342900" algn="just">
              <a:lnSpc>
                <a:spcPct val="115000"/>
              </a:lnSpc>
              <a:spcBef>
                <a:spcPts val="0"/>
              </a:spcBef>
              <a:spcAft>
                <a:spcPts val="2300"/>
              </a:spcAft>
              <a:buFont typeface="Arial" panose="020B0604020202020204" pitchFamily="34" charset="0"/>
              <a:buChar char="●"/>
            </a:pPr>
            <a:r>
              <a:rPr lang="en-US" sz="2400" u="none" strike="noStrike" dirty="0">
                <a:solidFill>
                  <a:srgbClr val="1F1F1F"/>
                </a:solidFill>
                <a:effectLst/>
                <a:ea typeface="Calibri" panose="020F0502020204030204" pitchFamily="34" charset="0"/>
              </a:rPr>
              <a:t>High Asian population (better chances of attracting people with similar food tastes and preferences)</a:t>
            </a:r>
            <a:endParaRPr lang="en-US" sz="2400" u="none" strike="noStrike" dirty="0">
              <a:effectLst/>
              <a:ea typeface="Arial" panose="020B0604020202020204" pitchFamily="34" charset="0"/>
            </a:endParaRPr>
          </a:p>
        </p:txBody>
      </p:sp>
      <p:sp>
        <p:nvSpPr>
          <p:cNvPr id="6" name="Slide Number Placeholder 5">
            <a:extLst>
              <a:ext uri="{FF2B5EF4-FFF2-40B4-BE49-F238E27FC236}">
                <a16:creationId xmlns:a16="http://schemas.microsoft.com/office/drawing/2014/main" id="{80C00113-99CD-4CD6-B85C-9ED723A6814D}"/>
              </a:ext>
            </a:extLst>
          </p:cNvPr>
          <p:cNvSpPr>
            <a:spLocks noGrp="1"/>
          </p:cNvSpPr>
          <p:nvPr>
            <p:ph type="sldNum" sz="quarter" idx="12"/>
          </p:nvPr>
        </p:nvSpPr>
        <p:spPr/>
        <p:txBody>
          <a:bodyPr/>
          <a:lstStyle/>
          <a:p>
            <a:fld id="{F1C380C1-DC62-4573-9FF8-D41F41E89C1C}" type="slidenum">
              <a:rPr lang="en-US" sz="1600" smtClean="0"/>
              <a:t>10</a:t>
            </a:fld>
            <a:endParaRPr lang="en-US" sz="1600" dirty="0"/>
          </a:p>
        </p:txBody>
      </p:sp>
    </p:spTree>
    <p:extLst>
      <p:ext uri="{BB962C8B-B14F-4D97-AF65-F5344CB8AC3E}">
        <p14:creationId xmlns:p14="http://schemas.microsoft.com/office/powerpoint/2010/main" val="14443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E917-820B-4233-BFEB-A83887D58C04}"/>
              </a:ext>
            </a:extLst>
          </p:cNvPr>
          <p:cNvSpPr>
            <a:spLocks noGrp="1"/>
          </p:cNvSpPr>
          <p:nvPr>
            <p:ph type="title"/>
          </p:nvPr>
        </p:nvSpPr>
        <p:spPr/>
        <p:txBody>
          <a:bodyPr/>
          <a:lstStyle/>
          <a:p>
            <a:r>
              <a:rPr lang="en-US" dirty="0">
                <a:latin typeface="Arial Rounded MT Bold" panose="020F0704030504030204" pitchFamily="34" charset="0"/>
              </a:rPr>
              <a:t>Results – Best Two Communities</a:t>
            </a:r>
            <a:endParaRPr lang="en-US" dirty="0"/>
          </a:p>
        </p:txBody>
      </p:sp>
      <p:sp>
        <p:nvSpPr>
          <p:cNvPr id="3" name="Content Placeholder 2">
            <a:extLst>
              <a:ext uri="{FF2B5EF4-FFF2-40B4-BE49-F238E27FC236}">
                <a16:creationId xmlns:a16="http://schemas.microsoft.com/office/drawing/2014/main" id="{6DFDB4AA-C4C2-4575-B254-15A7D0EB2AA4}"/>
              </a:ext>
            </a:extLst>
          </p:cNvPr>
          <p:cNvSpPr>
            <a:spLocks noGrp="1"/>
          </p:cNvSpPr>
          <p:nvPr>
            <p:ph idx="1"/>
          </p:nvPr>
        </p:nvSpPr>
        <p:spPr/>
        <p:txBody>
          <a:bodyPr/>
          <a:lstStyle/>
          <a:p>
            <a:endParaRPr lang="en-US" dirty="0"/>
          </a:p>
        </p:txBody>
      </p:sp>
      <p:pic>
        <p:nvPicPr>
          <p:cNvPr id="4" name="image1.png">
            <a:extLst>
              <a:ext uri="{FF2B5EF4-FFF2-40B4-BE49-F238E27FC236}">
                <a16:creationId xmlns:a16="http://schemas.microsoft.com/office/drawing/2014/main" id="{9560B6AB-7F12-4C6C-BF08-513FBCC8A855}"/>
              </a:ext>
            </a:extLst>
          </p:cNvPr>
          <p:cNvPicPr/>
          <p:nvPr/>
        </p:nvPicPr>
        <p:blipFill>
          <a:blip r:embed="rId2"/>
          <a:srcRect/>
          <a:stretch>
            <a:fillRect/>
          </a:stretch>
        </p:blipFill>
        <p:spPr>
          <a:xfrm>
            <a:off x="1097280" y="4890783"/>
            <a:ext cx="10058400" cy="973122"/>
          </a:xfrm>
          <a:prstGeom prst="rect">
            <a:avLst/>
          </a:prstGeom>
          <a:ln/>
        </p:spPr>
      </p:pic>
      <p:pic>
        <p:nvPicPr>
          <p:cNvPr id="5" name="image17.png">
            <a:extLst>
              <a:ext uri="{FF2B5EF4-FFF2-40B4-BE49-F238E27FC236}">
                <a16:creationId xmlns:a16="http://schemas.microsoft.com/office/drawing/2014/main" id="{23D43950-F4A8-404C-BD21-9F3DEC65B22E}"/>
              </a:ext>
            </a:extLst>
          </p:cNvPr>
          <p:cNvPicPr/>
          <p:nvPr/>
        </p:nvPicPr>
        <p:blipFill>
          <a:blip r:embed="rId3"/>
          <a:srcRect/>
          <a:stretch>
            <a:fillRect/>
          </a:stretch>
        </p:blipFill>
        <p:spPr>
          <a:xfrm>
            <a:off x="1097280" y="1845734"/>
            <a:ext cx="9997440" cy="3039859"/>
          </a:xfrm>
          <a:prstGeom prst="rect">
            <a:avLst/>
          </a:prstGeom>
          <a:ln/>
        </p:spPr>
      </p:pic>
      <p:sp>
        <p:nvSpPr>
          <p:cNvPr id="7" name="Slide Number Placeholder 6">
            <a:extLst>
              <a:ext uri="{FF2B5EF4-FFF2-40B4-BE49-F238E27FC236}">
                <a16:creationId xmlns:a16="http://schemas.microsoft.com/office/drawing/2014/main" id="{AEA5A59C-C627-43A1-8D70-13BA45645432}"/>
              </a:ext>
            </a:extLst>
          </p:cNvPr>
          <p:cNvSpPr>
            <a:spLocks noGrp="1"/>
          </p:cNvSpPr>
          <p:nvPr>
            <p:ph type="sldNum" sz="quarter" idx="12"/>
          </p:nvPr>
        </p:nvSpPr>
        <p:spPr/>
        <p:txBody>
          <a:bodyPr/>
          <a:lstStyle/>
          <a:p>
            <a:fld id="{F1C380C1-DC62-4573-9FF8-D41F41E89C1C}" type="slidenum">
              <a:rPr lang="en-US" sz="1600" smtClean="0"/>
              <a:t>11</a:t>
            </a:fld>
            <a:endParaRPr lang="en-US" sz="1600"/>
          </a:p>
        </p:txBody>
      </p:sp>
    </p:spTree>
    <p:extLst>
      <p:ext uri="{BB962C8B-B14F-4D97-AF65-F5344CB8AC3E}">
        <p14:creationId xmlns:p14="http://schemas.microsoft.com/office/powerpoint/2010/main" val="2429220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D4A2-4B19-4370-B3D3-499F6C76091B}"/>
              </a:ext>
            </a:extLst>
          </p:cNvPr>
          <p:cNvSpPr>
            <a:spLocks noGrp="1"/>
          </p:cNvSpPr>
          <p:nvPr>
            <p:ph type="title"/>
          </p:nvPr>
        </p:nvSpPr>
        <p:spPr/>
        <p:txBody>
          <a:bodyPr/>
          <a:lstStyle/>
          <a:p>
            <a:r>
              <a:rPr lang="en-US" dirty="0">
                <a:latin typeface="Arial Rounded MT Bold" panose="020F0704030504030204" pitchFamily="34" charset="0"/>
              </a:rPr>
              <a:t>Discussion &amp; Recommendation</a:t>
            </a:r>
            <a:endParaRPr lang="en-US" dirty="0"/>
          </a:p>
        </p:txBody>
      </p:sp>
      <p:sp>
        <p:nvSpPr>
          <p:cNvPr id="3" name="Content Placeholder 2">
            <a:extLst>
              <a:ext uri="{FF2B5EF4-FFF2-40B4-BE49-F238E27FC236}">
                <a16:creationId xmlns:a16="http://schemas.microsoft.com/office/drawing/2014/main" id="{590D61B5-76C4-45A5-8514-DD7FAB86200E}"/>
              </a:ext>
            </a:extLst>
          </p:cNvPr>
          <p:cNvSpPr>
            <a:spLocks noGrp="1"/>
          </p:cNvSpPr>
          <p:nvPr>
            <p:ph idx="1"/>
          </p:nvPr>
        </p:nvSpPr>
        <p:spPr/>
        <p:txBody>
          <a:bodyPr>
            <a:normAutofit fontScale="92500" lnSpcReduction="10000"/>
          </a:bodyPr>
          <a:lstStyle/>
          <a:p>
            <a:pPr>
              <a:buFont typeface="Wingdings" panose="05000000000000000000" pitchFamily="2" charset="2"/>
              <a:buChar char="§"/>
            </a:pPr>
            <a:r>
              <a:rPr lang="en-US" sz="2400" dirty="0"/>
              <a:t>Based on the analysis, it is beneficial to open a new Indian restaurant in either Morgan Park or Woodland communities.</a:t>
            </a:r>
          </a:p>
          <a:p>
            <a:pPr>
              <a:buFont typeface="Wingdings" panose="05000000000000000000" pitchFamily="2" charset="2"/>
              <a:buChar char="§"/>
            </a:pPr>
            <a:r>
              <a:rPr lang="en-US" sz="2400" dirty="0"/>
              <a:t>If we analyze these two communities, we note that these two communities are similarly positioned in the number of active businesses and crime counts in the areas.</a:t>
            </a:r>
          </a:p>
          <a:p>
            <a:pPr>
              <a:buFont typeface="Wingdings" panose="05000000000000000000" pitchFamily="2" charset="2"/>
              <a:buChar char="§"/>
            </a:pPr>
            <a:r>
              <a:rPr lang="en-US" sz="2400" dirty="0">
                <a:solidFill>
                  <a:srgbClr val="1F1F1F"/>
                </a:solidFill>
                <a:effectLst/>
                <a:ea typeface="Calibri" panose="020F0502020204030204" pitchFamily="34" charset="0"/>
              </a:rPr>
              <a:t>However, the hardship index is better in Morgan Park compared to the Woodlawn community and non-Asian population is higher in Woodlawn community. </a:t>
            </a:r>
          </a:p>
          <a:p>
            <a:pPr>
              <a:buFont typeface="Wingdings" panose="05000000000000000000" pitchFamily="2" charset="2"/>
              <a:buChar char="§"/>
            </a:pPr>
            <a:r>
              <a:rPr lang="en-US" sz="2400" dirty="0">
                <a:solidFill>
                  <a:srgbClr val="1F1F1F"/>
                </a:solidFill>
                <a:effectLst/>
                <a:ea typeface="Calibri" panose="020F0502020204030204" pitchFamily="34" charset="0"/>
              </a:rPr>
              <a:t>We can offer the client/ end customer with both options and decide a community based on the scale of the restaurant. </a:t>
            </a:r>
          </a:p>
          <a:p>
            <a:pPr>
              <a:buFont typeface="Wingdings" panose="05000000000000000000" pitchFamily="2" charset="2"/>
              <a:buChar char="§"/>
            </a:pPr>
            <a:r>
              <a:rPr lang="en-US" sz="2400" dirty="0">
                <a:solidFill>
                  <a:srgbClr val="1F1F1F"/>
                </a:solidFill>
                <a:effectLst/>
                <a:ea typeface="Calibri" panose="020F0502020204030204" pitchFamily="34" charset="0"/>
              </a:rPr>
              <a:t>If the client wants to set up a high scale restaurant, Morgan Park is the recommended community. If the plan is to set up a low/mid-scale restaurant, Woodlawn community is a better one. </a:t>
            </a:r>
            <a:endParaRPr lang="en-US" sz="2400" dirty="0">
              <a:effectLst/>
              <a:ea typeface="Arial" panose="020B0604020202020204" pitchFamily="34" charset="0"/>
            </a:endParaRPr>
          </a:p>
          <a:p>
            <a:pPr>
              <a:buFont typeface="Wingdings" panose="05000000000000000000" pitchFamily="2" charset="2"/>
              <a:buChar char="§"/>
            </a:pPr>
            <a:endParaRPr lang="en-US" dirty="0"/>
          </a:p>
        </p:txBody>
      </p:sp>
      <p:sp>
        <p:nvSpPr>
          <p:cNvPr id="5" name="Slide Number Placeholder 4">
            <a:extLst>
              <a:ext uri="{FF2B5EF4-FFF2-40B4-BE49-F238E27FC236}">
                <a16:creationId xmlns:a16="http://schemas.microsoft.com/office/drawing/2014/main" id="{C95F9A42-FC9B-4BD4-AA10-ED9A5236A52C}"/>
              </a:ext>
            </a:extLst>
          </p:cNvPr>
          <p:cNvSpPr>
            <a:spLocks noGrp="1"/>
          </p:cNvSpPr>
          <p:nvPr>
            <p:ph type="sldNum" sz="quarter" idx="12"/>
          </p:nvPr>
        </p:nvSpPr>
        <p:spPr/>
        <p:txBody>
          <a:bodyPr/>
          <a:lstStyle/>
          <a:p>
            <a:fld id="{F1C380C1-DC62-4573-9FF8-D41F41E89C1C}" type="slidenum">
              <a:rPr lang="en-US" sz="1600" smtClean="0"/>
              <a:t>12</a:t>
            </a:fld>
            <a:endParaRPr lang="en-US" sz="1600"/>
          </a:p>
        </p:txBody>
      </p:sp>
    </p:spTree>
    <p:extLst>
      <p:ext uri="{BB962C8B-B14F-4D97-AF65-F5344CB8AC3E}">
        <p14:creationId xmlns:p14="http://schemas.microsoft.com/office/powerpoint/2010/main" val="2017950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1579-2DE0-4E9E-BEF7-D74B272698E1}"/>
              </a:ext>
            </a:extLst>
          </p:cNvPr>
          <p:cNvSpPr>
            <a:spLocks noGrp="1"/>
          </p:cNvSpPr>
          <p:nvPr>
            <p:ph type="title"/>
          </p:nvPr>
        </p:nvSpPr>
        <p:spPr/>
        <p:txBody>
          <a:bodyPr/>
          <a:lstStyle/>
          <a:p>
            <a:r>
              <a:rPr lang="en-US" dirty="0">
                <a:latin typeface="Arial Rounded MT Bold" panose="020F0704030504030204" pitchFamily="34" charset="0"/>
              </a:rPr>
              <a:t>Conclusion</a:t>
            </a:r>
            <a:endParaRPr lang="en-US" dirty="0"/>
          </a:p>
        </p:txBody>
      </p:sp>
      <p:sp>
        <p:nvSpPr>
          <p:cNvPr id="3" name="Content Placeholder 2">
            <a:extLst>
              <a:ext uri="{FF2B5EF4-FFF2-40B4-BE49-F238E27FC236}">
                <a16:creationId xmlns:a16="http://schemas.microsoft.com/office/drawing/2014/main" id="{550A0AE1-1054-465C-A5E3-CABF98FCB54E}"/>
              </a:ext>
            </a:extLst>
          </p:cNvPr>
          <p:cNvSpPr>
            <a:spLocks noGrp="1"/>
          </p:cNvSpPr>
          <p:nvPr>
            <p:ph idx="1"/>
          </p:nvPr>
        </p:nvSpPr>
        <p:spPr/>
        <p:txBody>
          <a:bodyPr>
            <a:normAutofit/>
          </a:bodyPr>
          <a:lstStyle/>
          <a:p>
            <a:pPr>
              <a:buFont typeface="Wingdings" panose="05000000000000000000" pitchFamily="2" charset="2"/>
              <a:buChar char="§"/>
            </a:pPr>
            <a:r>
              <a:rPr lang="en-US" sz="2400" dirty="0"/>
              <a:t>In this project, we have been able to understand the needs of the end customer and offer recommendations/ solutions using machine learning and proper data analysis techniques. </a:t>
            </a:r>
          </a:p>
          <a:p>
            <a:pPr>
              <a:buFont typeface="Wingdings" panose="05000000000000000000" pitchFamily="2" charset="2"/>
              <a:buChar char="§"/>
            </a:pPr>
            <a:r>
              <a:rPr lang="en-US" sz="2400" dirty="0"/>
              <a:t>This can be an iterative process with feedback and inputs for improvisation. There may arise a need to increase the cluster count or machine learning techniques depending on additional data. </a:t>
            </a:r>
          </a:p>
          <a:p>
            <a:pPr marL="0" indent="0">
              <a:buNone/>
            </a:pPr>
            <a:endParaRPr lang="en-US" sz="2400" dirty="0"/>
          </a:p>
        </p:txBody>
      </p:sp>
      <p:sp>
        <p:nvSpPr>
          <p:cNvPr id="5" name="Slide Number Placeholder 4">
            <a:extLst>
              <a:ext uri="{FF2B5EF4-FFF2-40B4-BE49-F238E27FC236}">
                <a16:creationId xmlns:a16="http://schemas.microsoft.com/office/drawing/2014/main" id="{108579C0-371A-41DF-A0F7-2A25AFFFFD25}"/>
              </a:ext>
            </a:extLst>
          </p:cNvPr>
          <p:cNvSpPr>
            <a:spLocks noGrp="1"/>
          </p:cNvSpPr>
          <p:nvPr>
            <p:ph type="sldNum" sz="quarter" idx="12"/>
          </p:nvPr>
        </p:nvSpPr>
        <p:spPr/>
        <p:txBody>
          <a:bodyPr/>
          <a:lstStyle/>
          <a:p>
            <a:fld id="{F1C380C1-DC62-4573-9FF8-D41F41E89C1C}" type="slidenum">
              <a:rPr lang="en-US" sz="1600" smtClean="0"/>
              <a:t>13</a:t>
            </a:fld>
            <a:endParaRPr lang="en-US" sz="1600" dirty="0"/>
          </a:p>
        </p:txBody>
      </p:sp>
    </p:spTree>
    <p:extLst>
      <p:ext uri="{BB962C8B-B14F-4D97-AF65-F5344CB8AC3E}">
        <p14:creationId xmlns:p14="http://schemas.microsoft.com/office/powerpoint/2010/main" val="204618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14A6-4ED4-4652-8F16-782039F6B20D}"/>
              </a:ext>
            </a:extLst>
          </p:cNvPr>
          <p:cNvSpPr>
            <a:spLocks noGrp="1"/>
          </p:cNvSpPr>
          <p:nvPr>
            <p:ph type="title"/>
          </p:nvPr>
        </p:nvSpPr>
        <p:spPr/>
        <p:txBody>
          <a:bodyPr/>
          <a:lstStyle/>
          <a:p>
            <a:r>
              <a:rPr lang="en-US" dirty="0">
                <a:latin typeface="Arial Rounded MT Bold" panose="020F0704030504030204" pitchFamily="34" charset="0"/>
              </a:rPr>
              <a:t>References</a:t>
            </a:r>
            <a:endParaRPr lang="en-US" dirty="0"/>
          </a:p>
        </p:txBody>
      </p:sp>
      <p:sp>
        <p:nvSpPr>
          <p:cNvPr id="3" name="Content Placeholder 2">
            <a:extLst>
              <a:ext uri="{FF2B5EF4-FFF2-40B4-BE49-F238E27FC236}">
                <a16:creationId xmlns:a16="http://schemas.microsoft.com/office/drawing/2014/main" id="{E2E01BE3-DCFB-4456-BBD9-3FED20B5992E}"/>
              </a:ext>
            </a:extLst>
          </p:cNvPr>
          <p:cNvSpPr>
            <a:spLocks noGrp="1"/>
          </p:cNvSpPr>
          <p:nvPr>
            <p:ph idx="1"/>
          </p:nvPr>
        </p:nvSpPr>
        <p:spPr/>
        <p:txBody>
          <a:bodyPr>
            <a:normAutofit fontScale="25000" lnSpcReduction="20000"/>
          </a:bodyPr>
          <a:lstStyle/>
          <a:p>
            <a:pPr marR="0" algn="just">
              <a:lnSpc>
                <a:spcPct val="115000"/>
              </a:lnSpc>
              <a:spcBef>
                <a:spcPts val="0"/>
              </a:spcBef>
              <a:spcAft>
                <a:spcPts val="0"/>
              </a:spcAft>
              <a:buFont typeface="Wingdings" panose="05000000000000000000" pitchFamily="2" charset="2"/>
              <a:buChar char="§"/>
            </a:pPr>
            <a:r>
              <a:rPr lang="en-US" sz="7400" u="sng" dirty="0">
                <a:solidFill>
                  <a:srgbClr val="1155CC"/>
                </a:solidFill>
                <a:effectLst/>
                <a:ea typeface="Calibri" panose="020F0502020204030204" pitchFamily="34" charset="0"/>
                <a:hlinkClick r:id="rId2"/>
              </a:rPr>
              <a:t>https://data.cityofchicago.org/Health-Human-Services/Census-Data-Selected-socioeconomic-indicators-in-C/kn9c-c2s2</a:t>
            </a:r>
            <a:r>
              <a:rPr lang="en-US" sz="7400" dirty="0">
                <a:effectLst/>
                <a:ea typeface="Calibri" panose="020F0502020204030204" pitchFamily="34" charset="0"/>
              </a:rPr>
              <a:t> </a:t>
            </a:r>
            <a:endParaRPr lang="en-US" sz="7400" dirty="0">
              <a:effectLst/>
              <a:ea typeface="Arial" panose="020B0604020202020204" pitchFamily="34" charset="0"/>
            </a:endParaRPr>
          </a:p>
          <a:p>
            <a:pPr marL="0" marR="0" algn="just">
              <a:lnSpc>
                <a:spcPct val="115000"/>
              </a:lnSpc>
              <a:spcBef>
                <a:spcPts val="0"/>
              </a:spcBef>
              <a:spcAft>
                <a:spcPts val="0"/>
              </a:spcAft>
            </a:pPr>
            <a:r>
              <a:rPr lang="en-US" sz="7400" dirty="0">
                <a:effectLst/>
                <a:ea typeface="Calibri" panose="020F0502020204030204" pitchFamily="34" charset="0"/>
              </a:rPr>
              <a:t> </a:t>
            </a:r>
            <a:endParaRPr lang="en-US" sz="7400" dirty="0">
              <a:effectLst/>
              <a:ea typeface="Arial" panose="020B0604020202020204" pitchFamily="34" charset="0"/>
            </a:endParaRPr>
          </a:p>
          <a:p>
            <a:pPr marR="0" algn="just">
              <a:lnSpc>
                <a:spcPct val="115000"/>
              </a:lnSpc>
              <a:spcBef>
                <a:spcPts val="0"/>
              </a:spcBef>
              <a:spcAft>
                <a:spcPts val="0"/>
              </a:spcAft>
              <a:buFont typeface="Wingdings" panose="05000000000000000000" pitchFamily="2" charset="2"/>
              <a:buChar char="§"/>
            </a:pPr>
            <a:r>
              <a:rPr lang="en-US" sz="7400" u="sng" dirty="0">
                <a:solidFill>
                  <a:srgbClr val="1155CC"/>
                </a:solidFill>
                <a:effectLst/>
                <a:ea typeface="Calibri" panose="020F0502020204030204" pitchFamily="34" charset="0"/>
                <a:hlinkClick r:id="rId3"/>
              </a:rPr>
              <a:t>http://www.actforchildren.org/wp-content/uploads/2018/01/Census-Data-by-Chicago-Community-Area-2017.pdf</a:t>
            </a:r>
            <a:endParaRPr lang="en-US" sz="7400" dirty="0">
              <a:effectLst/>
              <a:ea typeface="Arial" panose="020B0604020202020204" pitchFamily="34" charset="0"/>
            </a:endParaRPr>
          </a:p>
          <a:p>
            <a:pPr marL="0" marR="0" algn="just">
              <a:lnSpc>
                <a:spcPct val="115000"/>
              </a:lnSpc>
              <a:spcBef>
                <a:spcPts val="0"/>
              </a:spcBef>
              <a:spcAft>
                <a:spcPts val="0"/>
              </a:spcAft>
            </a:pPr>
            <a:r>
              <a:rPr lang="en-US" sz="7400" dirty="0">
                <a:effectLst/>
                <a:ea typeface="Calibri" panose="020F0502020204030204" pitchFamily="34" charset="0"/>
              </a:rPr>
              <a:t> </a:t>
            </a:r>
            <a:endParaRPr lang="en-US" sz="7400" dirty="0">
              <a:effectLst/>
              <a:ea typeface="Arial" panose="020B0604020202020204" pitchFamily="34" charset="0"/>
            </a:endParaRPr>
          </a:p>
          <a:p>
            <a:pPr marR="0" algn="just">
              <a:lnSpc>
                <a:spcPct val="115000"/>
              </a:lnSpc>
              <a:spcBef>
                <a:spcPts val="0"/>
              </a:spcBef>
              <a:spcAft>
                <a:spcPts val="0"/>
              </a:spcAft>
              <a:buFont typeface="Wingdings" panose="05000000000000000000" pitchFamily="2" charset="2"/>
              <a:buChar char="§"/>
            </a:pPr>
            <a:r>
              <a:rPr lang="en-US" sz="7400" u="sng" dirty="0">
                <a:solidFill>
                  <a:srgbClr val="1155CC"/>
                </a:solidFill>
                <a:effectLst/>
                <a:ea typeface="Calibri" panose="020F0502020204030204" pitchFamily="34" charset="0"/>
                <a:hlinkClick r:id="rId4"/>
              </a:rPr>
              <a:t>https://data.cityofchicago.org/Public-Safety/Crimes-One-year-prior-to-present/x2n5-8w5q</a:t>
            </a:r>
            <a:endParaRPr lang="en-US" sz="7400" dirty="0">
              <a:effectLst/>
              <a:ea typeface="Arial" panose="020B0604020202020204" pitchFamily="34" charset="0"/>
            </a:endParaRPr>
          </a:p>
          <a:p>
            <a:pPr marL="0" marR="0" algn="just">
              <a:lnSpc>
                <a:spcPct val="115000"/>
              </a:lnSpc>
              <a:spcBef>
                <a:spcPts val="0"/>
              </a:spcBef>
              <a:spcAft>
                <a:spcPts val="0"/>
              </a:spcAft>
            </a:pPr>
            <a:r>
              <a:rPr lang="en-US" sz="7400" dirty="0">
                <a:effectLst/>
                <a:ea typeface="Calibri" panose="020F0502020204030204" pitchFamily="34" charset="0"/>
              </a:rPr>
              <a:t> </a:t>
            </a:r>
            <a:endParaRPr lang="en-US" sz="7400" dirty="0">
              <a:effectLst/>
              <a:ea typeface="Arial" panose="020B0604020202020204" pitchFamily="34" charset="0"/>
            </a:endParaRPr>
          </a:p>
          <a:p>
            <a:pPr marR="0" algn="just">
              <a:lnSpc>
                <a:spcPct val="115000"/>
              </a:lnSpc>
              <a:spcBef>
                <a:spcPts val="0"/>
              </a:spcBef>
              <a:spcAft>
                <a:spcPts val="0"/>
              </a:spcAft>
              <a:buFont typeface="Wingdings" panose="05000000000000000000" pitchFamily="2" charset="2"/>
              <a:buChar char="§"/>
            </a:pPr>
            <a:r>
              <a:rPr lang="en-US" sz="7400" u="sng" dirty="0">
                <a:solidFill>
                  <a:srgbClr val="1155CC"/>
                </a:solidFill>
                <a:effectLst/>
                <a:ea typeface="Calibri" panose="020F0502020204030204" pitchFamily="34" charset="0"/>
                <a:hlinkClick r:id="rId5"/>
              </a:rPr>
              <a:t>https://data.cityofchicago.org/Community-Economic-Development/Business-Licenses-Current-Active/uupf-x98q</a:t>
            </a:r>
            <a:r>
              <a:rPr lang="en-US" sz="7400" dirty="0">
                <a:effectLst/>
                <a:ea typeface="Calibri" panose="020F0502020204030204" pitchFamily="34" charset="0"/>
              </a:rPr>
              <a:t> </a:t>
            </a:r>
            <a:endParaRPr lang="en-US" sz="7400" dirty="0">
              <a:effectLst/>
              <a:ea typeface="Arial" panose="020B0604020202020204" pitchFamily="34" charset="0"/>
            </a:endParaRPr>
          </a:p>
          <a:p>
            <a:pPr marL="0" marR="0" algn="just">
              <a:lnSpc>
                <a:spcPct val="115000"/>
              </a:lnSpc>
              <a:spcBef>
                <a:spcPts val="0"/>
              </a:spcBef>
              <a:spcAft>
                <a:spcPts val="0"/>
              </a:spcAft>
            </a:pPr>
            <a:r>
              <a:rPr lang="en-US" sz="7400" dirty="0">
                <a:effectLst/>
                <a:ea typeface="Calibri" panose="020F0502020204030204" pitchFamily="34" charset="0"/>
              </a:rPr>
              <a:t> </a:t>
            </a:r>
            <a:endParaRPr lang="en-US" sz="7400" dirty="0">
              <a:effectLst/>
              <a:ea typeface="Arial" panose="020B0604020202020204" pitchFamily="34" charset="0"/>
            </a:endParaRPr>
          </a:p>
          <a:p>
            <a:pPr marR="0" algn="just">
              <a:lnSpc>
                <a:spcPct val="115000"/>
              </a:lnSpc>
              <a:spcBef>
                <a:spcPts val="0"/>
              </a:spcBef>
              <a:spcAft>
                <a:spcPts val="0"/>
              </a:spcAft>
              <a:buFont typeface="Wingdings" panose="05000000000000000000" pitchFamily="2" charset="2"/>
              <a:buChar char="§"/>
            </a:pPr>
            <a:r>
              <a:rPr lang="en-US" sz="7400" u="sng" dirty="0">
                <a:solidFill>
                  <a:srgbClr val="1155CC"/>
                </a:solidFill>
                <a:effectLst/>
                <a:ea typeface="Calibri" panose="020F0502020204030204" pitchFamily="34" charset="0"/>
                <a:hlinkClick r:id="rId6"/>
              </a:rPr>
              <a:t>https://www.chicago.gov/city/en/about/facts.html</a:t>
            </a:r>
            <a:endParaRPr lang="en-US" sz="7400" dirty="0">
              <a:effectLst/>
              <a:ea typeface="Arial"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98CC649C-7186-49D8-BF2F-9AA843DAB3EE}"/>
              </a:ext>
            </a:extLst>
          </p:cNvPr>
          <p:cNvSpPr>
            <a:spLocks noGrp="1"/>
          </p:cNvSpPr>
          <p:nvPr>
            <p:ph type="sldNum" sz="quarter" idx="12"/>
          </p:nvPr>
        </p:nvSpPr>
        <p:spPr/>
        <p:txBody>
          <a:bodyPr/>
          <a:lstStyle/>
          <a:p>
            <a:fld id="{F1C380C1-DC62-4573-9FF8-D41F41E89C1C}" type="slidenum">
              <a:rPr lang="en-US" sz="1600" smtClean="0"/>
              <a:t>14</a:t>
            </a:fld>
            <a:endParaRPr lang="en-US" sz="1600" dirty="0"/>
          </a:p>
        </p:txBody>
      </p:sp>
    </p:spTree>
    <p:extLst>
      <p:ext uri="{BB962C8B-B14F-4D97-AF65-F5344CB8AC3E}">
        <p14:creationId xmlns:p14="http://schemas.microsoft.com/office/powerpoint/2010/main" val="2830355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7161E26-F023-40FF-91BE-865035DAD991}"/>
              </a:ext>
            </a:extLst>
          </p:cNvPr>
          <p:cNvSpPr txBox="1">
            <a:spLocks/>
          </p:cNvSpPr>
          <p:nvPr/>
        </p:nvSpPr>
        <p:spPr>
          <a:xfrm>
            <a:off x="1097280" y="758952"/>
            <a:ext cx="10058400" cy="3892168"/>
          </a:xfr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br>
              <a:rPr lang="en-US" sz="8000" dirty="0">
                <a:solidFill>
                  <a:schemeClr val="tx1">
                    <a:lumMod val="85000"/>
                    <a:lumOff val="15000"/>
                  </a:schemeClr>
                </a:solidFill>
              </a:rPr>
            </a:br>
            <a:r>
              <a:rPr lang="en-US" sz="8000" b="1" dirty="0">
                <a:solidFill>
                  <a:schemeClr val="tx1">
                    <a:lumMod val="85000"/>
                    <a:lumOff val="15000"/>
                  </a:schemeClr>
                </a:solidFill>
              </a:rPr>
              <a:t>THANK YOU</a:t>
            </a:r>
          </a:p>
        </p:txBody>
      </p:sp>
      <p:sp>
        <p:nvSpPr>
          <p:cNvPr id="17" name="Rectangle 16">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Slide Number Placeholder 7">
            <a:extLst>
              <a:ext uri="{FF2B5EF4-FFF2-40B4-BE49-F238E27FC236}">
                <a16:creationId xmlns:a16="http://schemas.microsoft.com/office/drawing/2014/main" id="{B42C865D-EEF0-4BD9-B102-C49A1609181E}"/>
              </a:ext>
            </a:extLst>
          </p:cNvPr>
          <p:cNvSpPr>
            <a:spLocks noGrp="1"/>
          </p:cNvSpPr>
          <p:nvPr>
            <p:ph type="sldNum" sz="quarter" idx="12"/>
          </p:nvPr>
        </p:nvSpPr>
        <p:spPr/>
        <p:txBody>
          <a:bodyPr/>
          <a:lstStyle/>
          <a:p>
            <a:fld id="{F1C380C1-DC62-4573-9FF8-D41F41E89C1C}" type="slidenum">
              <a:rPr lang="en-US" sz="1600" smtClean="0"/>
              <a:t>15</a:t>
            </a:fld>
            <a:endParaRPr lang="en-US" sz="1600" dirty="0"/>
          </a:p>
        </p:txBody>
      </p:sp>
    </p:spTree>
    <p:extLst>
      <p:ext uri="{BB962C8B-B14F-4D97-AF65-F5344CB8AC3E}">
        <p14:creationId xmlns:p14="http://schemas.microsoft.com/office/powerpoint/2010/main" val="421894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4A547-ABE9-4726-B384-D32EF58304FF}"/>
              </a:ext>
            </a:extLst>
          </p:cNvPr>
          <p:cNvSpPr>
            <a:spLocks noGrp="1"/>
          </p:cNvSpPr>
          <p:nvPr>
            <p:ph type="title"/>
          </p:nvPr>
        </p:nvSpPr>
        <p:spPr/>
        <p:txBody>
          <a:bodyPr/>
          <a:lstStyle/>
          <a:p>
            <a:r>
              <a:rPr lang="en-US" dirty="0">
                <a:latin typeface="Arial Rounded MT Bold" panose="020F0704030504030204" pitchFamily="34" charset="0"/>
              </a:rPr>
              <a:t>Business Problem</a:t>
            </a:r>
          </a:p>
        </p:txBody>
      </p:sp>
      <p:sp>
        <p:nvSpPr>
          <p:cNvPr id="3" name="Content Placeholder 2">
            <a:extLst>
              <a:ext uri="{FF2B5EF4-FFF2-40B4-BE49-F238E27FC236}">
                <a16:creationId xmlns:a16="http://schemas.microsoft.com/office/drawing/2014/main" id="{1BAD24FF-8E65-4864-9259-64A74FAE5B64}"/>
              </a:ext>
            </a:extLst>
          </p:cNvPr>
          <p:cNvSpPr>
            <a:spLocks noGrp="1"/>
          </p:cNvSpPr>
          <p:nvPr>
            <p:ph idx="1"/>
          </p:nvPr>
        </p:nvSpPr>
        <p:spPr>
          <a:xfrm>
            <a:off x="1097280" y="1946402"/>
            <a:ext cx="10058400" cy="4023360"/>
          </a:xfrm>
        </p:spPr>
        <p:txBody>
          <a:bodyPr>
            <a:normAutofit/>
          </a:bodyPr>
          <a:lstStyle/>
          <a:p>
            <a:pPr>
              <a:buFont typeface="Wingdings" panose="05000000000000000000" pitchFamily="2" charset="2"/>
              <a:buChar char="§"/>
            </a:pPr>
            <a:r>
              <a:rPr lang="en-US" sz="2400" dirty="0"/>
              <a:t>Chicago is one of the biggest cities in the U.S.A with considerable cultural diversity, income level disparity and demographics.</a:t>
            </a:r>
          </a:p>
          <a:p>
            <a:pPr>
              <a:buFont typeface="Wingdings" panose="05000000000000000000" pitchFamily="2" charset="2"/>
              <a:buChar char="§"/>
            </a:pPr>
            <a:r>
              <a:rPr lang="en-US" sz="2400" dirty="0"/>
              <a:t>Chicago already has a big restaurant industry with over 7,300 restaurants catering to growing base of food lovers. </a:t>
            </a:r>
          </a:p>
          <a:p>
            <a:pPr>
              <a:buFont typeface="Wingdings" panose="05000000000000000000" pitchFamily="2" charset="2"/>
              <a:buChar char="§"/>
            </a:pPr>
            <a:r>
              <a:rPr lang="en-US" sz="2400" dirty="0"/>
              <a:t>With Ivy league and reputed educational institutions set up in the Illinois and Chicago area, such as University of Illinois, University of Chicago etc., many international students, particularly from India are expected to be part of the student community. </a:t>
            </a:r>
          </a:p>
          <a:p>
            <a:pPr>
              <a:buFont typeface="Wingdings" panose="05000000000000000000" pitchFamily="2" charset="2"/>
              <a:buChar char="§"/>
            </a:pPr>
            <a:r>
              <a:rPr lang="en-US" sz="2400" dirty="0"/>
              <a:t>How do we find the best location to open an Indian restaurant leveraging data analytics and machine learning techniques?</a:t>
            </a:r>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667F9375-A1FC-4DF6-BC17-F464A63BB3C8}"/>
              </a:ext>
            </a:extLst>
          </p:cNvPr>
          <p:cNvSpPr>
            <a:spLocks noGrp="1"/>
          </p:cNvSpPr>
          <p:nvPr>
            <p:ph type="sldNum" sz="quarter" idx="12"/>
          </p:nvPr>
        </p:nvSpPr>
        <p:spPr/>
        <p:txBody>
          <a:bodyPr/>
          <a:lstStyle/>
          <a:p>
            <a:fld id="{F1C380C1-DC62-4573-9FF8-D41F41E89C1C}" type="slidenum">
              <a:rPr lang="en-US" sz="1600" smtClean="0"/>
              <a:t>2</a:t>
            </a:fld>
            <a:endParaRPr lang="en-US" sz="1600" dirty="0"/>
          </a:p>
        </p:txBody>
      </p:sp>
    </p:spTree>
    <p:extLst>
      <p:ext uri="{BB962C8B-B14F-4D97-AF65-F5344CB8AC3E}">
        <p14:creationId xmlns:p14="http://schemas.microsoft.com/office/powerpoint/2010/main" val="925207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F09B-D096-4DB4-B0CC-AD8591D70119}"/>
              </a:ext>
            </a:extLst>
          </p:cNvPr>
          <p:cNvSpPr>
            <a:spLocks noGrp="1"/>
          </p:cNvSpPr>
          <p:nvPr>
            <p:ph type="title"/>
          </p:nvPr>
        </p:nvSpPr>
        <p:spPr/>
        <p:txBody>
          <a:bodyPr/>
          <a:lstStyle/>
          <a:p>
            <a:r>
              <a:rPr lang="en-US" dirty="0">
                <a:latin typeface="Arial Rounded MT Bold" panose="020F0704030504030204" pitchFamily="34" charset="0"/>
              </a:rPr>
              <a:t>Data</a:t>
            </a:r>
            <a:endParaRPr lang="en-US" dirty="0"/>
          </a:p>
        </p:txBody>
      </p:sp>
      <p:sp>
        <p:nvSpPr>
          <p:cNvPr id="3" name="Content Placeholder 2">
            <a:extLst>
              <a:ext uri="{FF2B5EF4-FFF2-40B4-BE49-F238E27FC236}">
                <a16:creationId xmlns:a16="http://schemas.microsoft.com/office/drawing/2014/main" id="{66A3032E-2C1A-4F50-945B-98EE86B1AB9E}"/>
              </a:ext>
            </a:extLst>
          </p:cNvPr>
          <p:cNvSpPr>
            <a:spLocks noGrp="1"/>
          </p:cNvSpPr>
          <p:nvPr>
            <p:ph idx="1"/>
          </p:nvPr>
        </p:nvSpPr>
        <p:spPr/>
        <p:txBody>
          <a:bodyPr>
            <a:normAutofit fontScale="55000" lnSpcReduction="20000"/>
          </a:bodyPr>
          <a:lstStyle/>
          <a:p>
            <a:pPr>
              <a:buFont typeface="Wingdings" panose="05000000000000000000" pitchFamily="2" charset="2"/>
              <a:buChar char="§"/>
            </a:pPr>
            <a:r>
              <a:rPr lang="en-US" sz="4400" dirty="0"/>
              <a:t>Required Data: </a:t>
            </a:r>
            <a:endParaRPr lang="en-US" sz="4400" dirty="0">
              <a:solidFill>
                <a:schemeClr val="tx1"/>
              </a:solidFill>
            </a:endParaRPr>
          </a:p>
          <a:p>
            <a:pPr marL="749808" lvl="1" indent="-457200">
              <a:buFont typeface="+mj-lt"/>
              <a:buAutoNum type="arabicPeriod"/>
            </a:pPr>
            <a:r>
              <a:rPr lang="en-US" sz="4400" dirty="0">
                <a:solidFill>
                  <a:schemeClr val="tx1"/>
                </a:solidFill>
              </a:rPr>
              <a:t>List of Chicago neighborhoods</a:t>
            </a:r>
          </a:p>
          <a:p>
            <a:pPr marL="749808" lvl="1" indent="-457200">
              <a:buFont typeface="+mj-lt"/>
              <a:buAutoNum type="arabicPeriod"/>
            </a:pPr>
            <a:r>
              <a:rPr lang="en-US" sz="4400" dirty="0">
                <a:solidFill>
                  <a:schemeClr val="tx1"/>
                </a:solidFill>
              </a:rPr>
              <a:t>Geocoding of the neighborhoods</a:t>
            </a:r>
          </a:p>
          <a:p>
            <a:pPr marL="749808" lvl="1" indent="-457200">
              <a:buFont typeface="+mj-lt"/>
              <a:buAutoNum type="arabicPeriod"/>
            </a:pPr>
            <a:r>
              <a:rPr lang="en-US" sz="4400" dirty="0">
                <a:solidFill>
                  <a:schemeClr val="tx1"/>
                </a:solidFill>
              </a:rPr>
              <a:t>Using Foursquare API – getting venue information for each neighborhood</a:t>
            </a:r>
          </a:p>
          <a:p>
            <a:pPr marL="292608" lvl="1" indent="0">
              <a:buNone/>
            </a:pPr>
            <a:endParaRPr lang="en-US" sz="3800" dirty="0">
              <a:solidFill>
                <a:schemeClr val="tx1"/>
              </a:solidFill>
            </a:endParaRPr>
          </a:p>
          <a:p>
            <a:pPr>
              <a:buFont typeface="Wingdings" panose="05000000000000000000" pitchFamily="2" charset="2"/>
              <a:buChar char="§"/>
            </a:pPr>
            <a:r>
              <a:rPr lang="en-US" sz="4400" dirty="0">
                <a:solidFill>
                  <a:schemeClr val="tx1"/>
                </a:solidFill>
              </a:rPr>
              <a:t>The data collected for this project includes:</a:t>
            </a:r>
          </a:p>
          <a:p>
            <a:pPr marL="692658" lvl="1" indent="-400050">
              <a:buFont typeface="+mj-lt"/>
              <a:buAutoNum type="romanUcPeriod"/>
            </a:pPr>
            <a:r>
              <a:rPr lang="en-US" sz="4400" strike="noStrike" dirty="0">
                <a:solidFill>
                  <a:srgbClr val="1F1F1F"/>
                </a:solidFill>
                <a:effectLst/>
                <a:ea typeface="Calibri" panose="020F0502020204030204" pitchFamily="34" charset="0"/>
              </a:rPr>
              <a:t>Community area and per capita income (including hardship index) </a:t>
            </a:r>
          </a:p>
          <a:p>
            <a:pPr marL="692658" lvl="1" indent="-400050">
              <a:buFont typeface="+mj-lt"/>
              <a:buAutoNum type="romanUcPeriod"/>
            </a:pPr>
            <a:r>
              <a:rPr lang="en-US" sz="4400" strike="noStrike" dirty="0">
                <a:solidFill>
                  <a:srgbClr val="1F1F1F"/>
                </a:solidFill>
                <a:effectLst/>
                <a:ea typeface="Calibri" panose="020F0502020204030204" pitchFamily="34" charset="0"/>
              </a:rPr>
              <a:t>Census data by community area to understand the demographics </a:t>
            </a:r>
          </a:p>
          <a:p>
            <a:pPr marL="692658" lvl="1" indent="-400050">
              <a:buFont typeface="+mj-lt"/>
              <a:buAutoNum type="romanUcPeriod"/>
            </a:pPr>
            <a:r>
              <a:rPr lang="en-US" sz="4400" strike="noStrike" dirty="0">
                <a:solidFill>
                  <a:srgbClr val="1F1F1F"/>
                </a:solidFill>
                <a:effectLst/>
                <a:ea typeface="Calibri" panose="020F0502020204030204" pitchFamily="34" charset="0"/>
              </a:rPr>
              <a:t>Most recent crime data (prior twelve-month period) along with description and coordinate information </a:t>
            </a:r>
          </a:p>
          <a:p>
            <a:pPr marL="692658" lvl="1" indent="-400050">
              <a:buFont typeface="+mj-lt"/>
              <a:buAutoNum type="romanUcPeriod"/>
            </a:pPr>
            <a:r>
              <a:rPr lang="en-US" sz="4400" strike="noStrike" dirty="0">
                <a:solidFill>
                  <a:srgbClr val="1F1F1F"/>
                </a:solidFill>
                <a:effectLst/>
                <a:ea typeface="Calibri" panose="020F0502020204030204" pitchFamily="34" charset="0"/>
              </a:rPr>
              <a:t>Active business licenses and location information</a:t>
            </a:r>
            <a:endParaRPr lang="en-US" sz="4400" strike="noStrike" dirty="0">
              <a:effectLst/>
              <a:ea typeface="Arial" panose="020B0604020202020204" pitchFamily="34" charset="0"/>
            </a:endParaRPr>
          </a:p>
          <a:p>
            <a:pPr marL="292608" lvl="1" indent="0">
              <a:buNone/>
            </a:pPr>
            <a:endParaRPr lang="en-US" dirty="0">
              <a:solidFill>
                <a:schemeClr val="tx1"/>
              </a:solidFill>
            </a:endParaRPr>
          </a:p>
          <a:p>
            <a:pPr marL="292608" lvl="1" indent="0">
              <a:buNone/>
            </a:pPr>
            <a:r>
              <a:rPr lang="en-US" dirty="0">
                <a:solidFill>
                  <a:schemeClr val="tx1"/>
                </a:solidFill>
              </a:rPr>
              <a:t>	</a:t>
            </a:r>
          </a:p>
        </p:txBody>
      </p:sp>
      <p:sp>
        <p:nvSpPr>
          <p:cNvPr id="5" name="Slide Number Placeholder 4">
            <a:extLst>
              <a:ext uri="{FF2B5EF4-FFF2-40B4-BE49-F238E27FC236}">
                <a16:creationId xmlns:a16="http://schemas.microsoft.com/office/drawing/2014/main" id="{CB8F5024-A009-476C-9476-097553183098}"/>
              </a:ext>
            </a:extLst>
          </p:cNvPr>
          <p:cNvSpPr>
            <a:spLocks noGrp="1"/>
          </p:cNvSpPr>
          <p:nvPr>
            <p:ph type="sldNum" sz="quarter" idx="12"/>
          </p:nvPr>
        </p:nvSpPr>
        <p:spPr/>
        <p:txBody>
          <a:bodyPr/>
          <a:lstStyle/>
          <a:p>
            <a:fld id="{F1C380C1-DC62-4573-9FF8-D41F41E89C1C}" type="slidenum">
              <a:rPr lang="en-US" sz="1600" smtClean="0"/>
              <a:t>3</a:t>
            </a:fld>
            <a:endParaRPr lang="en-US" sz="1600"/>
          </a:p>
        </p:txBody>
      </p:sp>
    </p:spTree>
    <p:extLst>
      <p:ext uri="{BB962C8B-B14F-4D97-AF65-F5344CB8AC3E}">
        <p14:creationId xmlns:p14="http://schemas.microsoft.com/office/powerpoint/2010/main" val="3563598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491E-B8C7-4C9D-92CA-20411E0F096B}"/>
              </a:ext>
            </a:extLst>
          </p:cNvPr>
          <p:cNvSpPr>
            <a:spLocks noGrp="1"/>
          </p:cNvSpPr>
          <p:nvPr>
            <p:ph type="title"/>
          </p:nvPr>
        </p:nvSpPr>
        <p:spPr/>
        <p:txBody>
          <a:bodyPr/>
          <a:lstStyle/>
          <a:p>
            <a:r>
              <a:rPr lang="en-US" dirty="0">
                <a:latin typeface="Arial Rounded MT Bold" panose="020F0704030504030204" pitchFamily="34" charset="0"/>
              </a:rPr>
              <a:t>Foursquare API</a:t>
            </a:r>
            <a:endParaRPr lang="en-US" dirty="0"/>
          </a:p>
        </p:txBody>
      </p:sp>
      <p:sp>
        <p:nvSpPr>
          <p:cNvPr id="3" name="Content Placeholder 2">
            <a:extLst>
              <a:ext uri="{FF2B5EF4-FFF2-40B4-BE49-F238E27FC236}">
                <a16:creationId xmlns:a16="http://schemas.microsoft.com/office/drawing/2014/main" id="{63EECEE5-3AE9-4473-B9B1-9237A55E5A51}"/>
              </a:ext>
            </a:extLst>
          </p:cNvPr>
          <p:cNvSpPr>
            <a:spLocks noGrp="1"/>
          </p:cNvSpPr>
          <p:nvPr>
            <p:ph idx="1"/>
          </p:nvPr>
        </p:nvSpPr>
        <p:spPr/>
        <p:txBody>
          <a:bodyPr/>
          <a:lstStyle/>
          <a:p>
            <a:r>
              <a:rPr lang="en-US" sz="2400" dirty="0">
                <a:solidFill>
                  <a:srgbClr val="1F1F1F"/>
                </a:solidFill>
                <a:effectLst/>
                <a:ea typeface="Calibri" panose="020F0502020204030204" pitchFamily="34" charset="0"/>
              </a:rPr>
              <a:t>Using the Foursquare API, corresponding venue names with category and location info is pulled and stored into a dataframe</a:t>
            </a:r>
            <a:endParaRPr lang="en-US" sz="2400" dirty="0">
              <a:effectLst/>
              <a:ea typeface="Arial" panose="020B0604020202020204" pitchFamily="34" charset="0"/>
            </a:endParaRPr>
          </a:p>
          <a:p>
            <a:endParaRPr lang="en-US" dirty="0"/>
          </a:p>
        </p:txBody>
      </p:sp>
      <p:pic>
        <p:nvPicPr>
          <p:cNvPr id="4" name="image16.png">
            <a:extLst>
              <a:ext uri="{FF2B5EF4-FFF2-40B4-BE49-F238E27FC236}">
                <a16:creationId xmlns:a16="http://schemas.microsoft.com/office/drawing/2014/main" id="{F5815FBD-8AE0-461A-9CD6-276100D4CED5}"/>
              </a:ext>
            </a:extLst>
          </p:cNvPr>
          <p:cNvPicPr/>
          <p:nvPr/>
        </p:nvPicPr>
        <p:blipFill>
          <a:blip r:embed="rId2"/>
          <a:srcRect/>
          <a:stretch>
            <a:fillRect/>
          </a:stretch>
        </p:blipFill>
        <p:spPr>
          <a:xfrm>
            <a:off x="1097279" y="2644564"/>
            <a:ext cx="10058399" cy="3224530"/>
          </a:xfrm>
          <a:prstGeom prst="rect">
            <a:avLst/>
          </a:prstGeom>
          <a:ln/>
        </p:spPr>
      </p:pic>
      <p:sp>
        <p:nvSpPr>
          <p:cNvPr id="6" name="Slide Number Placeholder 5">
            <a:extLst>
              <a:ext uri="{FF2B5EF4-FFF2-40B4-BE49-F238E27FC236}">
                <a16:creationId xmlns:a16="http://schemas.microsoft.com/office/drawing/2014/main" id="{EFB215D8-19C3-44F8-A137-41A4CFE451C8}"/>
              </a:ext>
            </a:extLst>
          </p:cNvPr>
          <p:cNvSpPr>
            <a:spLocks noGrp="1"/>
          </p:cNvSpPr>
          <p:nvPr>
            <p:ph type="sldNum" sz="quarter" idx="12"/>
          </p:nvPr>
        </p:nvSpPr>
        <p:spPr/>
        <p:txBody>
          <a:bodyPr/>
          <a:lstStyle/>
          <a:p>
            <a:fld id="{F1C380C1-DC62-4573-9FF8-D41F41E89C1C}" type="slidenum">
              <a:rPr lang="en-US" sz="1600" smtClean="0"/>
              <a:t>4</a:t>
            </a:fld>
            <a:endParaRPr lang="en-US" sz="1600"/>
          </a:p>
        </p:txBody>
      </p:sp>
    </p:spTree>
    <p:extLst>
      <p:ext uri="{BB962C8B-B14F-4D97-AF65-F5344CB8AC3E}">
        <p14:creationId xmlns:p14="http://schemas.microsoft.com/office/powerpoint/2010/main" val="3725698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B9494-101E-4FE4-8125-A4D6F46778DA}"/>
              </a:ext>
            </a:extLst>
          </p:cNvPr>
          <p:cNvSpPr>
            <a:spLocks noGrp="1"/>
          </p:cNvSpPr>
          <p:nvPr>
            <p:ph type="title"/>
          </p:nvPr>
        </p:nvSpPr>
        <p:spPr>
          <a:xfrm>
            <a:off x="1097280" y="286603"/>
            <a:ext cx="10058400" cy="1450757"/>
          </a:xfrm>
        </p:spPr>
        <p:txBody>
          <a:bodyPr>
            <a:normAutofit/>
          </a:bodyPr>
          <a:lstStyle/>
          <a:p>
            <a:r>
              <a:rPr lang="en-US" dirty="0">
                <a:latin typeface="Arial Rounded MT Bold" panose="020F0704030504030204" pitchFamily="34" charset="0"/>
              </a:rPr>
              <a:t>Methodology</a:t>
            </a:r>
            <a:endParaRPr lang="en-US" dirty="0"/>
          </a:p>
        </p:txBody>
      </p:sp>
      <p:sp>
        <p:nvSpPr>
          <p:cNvPr id="3" name="Content Placeholder 2">
            <a:extLst>
              <a:ext uri="{FF2B5EF4-FFF2-40B4-BE49-F238E27FC236}">
                <a16:creationId xmlns:a16="http://schemas.microsoft.com/office/drawing/2014/main" id="{620095BD-BB3C-41F6-9555-96251D1805B7}"/>
              </a:ext>
            </a:extLst>
          </p:cNvPr>
          <p:cNvSpPr>
            <a:spLocks noGrp="1"/>
          </p:cNvSpPr>
          <p:nvPr>
            <p:ph idx="1"/>
          </p:nvPr>
        </p:nvSpPr>
        <p:spPr>
          <a:xfrm>
            <a:off x="1097279" y="1845734"/>
            <a:ext cx="6454987" cy="4023360"/>
          </a:xfrm>
        </p:spPr>
        <p:txBody>
          <a:bodyPr>
            <a:normAutofit/>
          </a:bodyPr>
          <a:lstStyle/>
          <a:p>
            <a:pPr>
              <a:buFont typeface="Wingdings" panose="05000000000000000000" pitchFamily="2" charset="2"/>
              <a:buChar char="§"/>
            </a:pPr>
            <a:r>
              <a:rPr lang="en-US"/>
              <a:t>One-hot Method:</a:t>
            </a:r>
          </a:p>
          <a:p>
            <a:pPr lvl="1">
              <a:buFont typeface="Arial" panose="020B0604020202020204" pitchFamily="34" charset="0"/>
              <a:buChar char="•"/>
            </a:pPr>
            <a:r>
              <a:rPr lang="en-US">
                <a:effectLst/>
                <a:ea typeface="Calibri" panose="020F0502020204030204" pitchFamily="34" charset="0"/>
              </a:rPr>
              <a:t>Once the nearby venue information is gathered, we then analyze communities by creating a dataframe with “zero” or “one” value for each venue category for a corresponding community. </a:t>
            </a:r>
            <a:endParaRPr lang="en-US">
              <a:effectLst/>
              <a:ea typeface="Arial" panose="020B0604020202020204" pitchFamily="34" charset="0"/>
            </a:endParaRPr>
          </a:p>
          <a:p>
            <a:pPr lvl="1">
              <a:buFont typeface="Arial" panose="020B0604020202020204" pitchFamily="34" charset="0"/>
              <a:buChar char="•"/>
            </a:pPr>
            <a:r>
              <a:rPr lang="en-US">
                <a:effectLst/>
                <a:ea typeface="Calibri" panose="020F0502020204030204" pitchFamily="34" charset="0"/>
              </a:rPr>
              <a:t>We then group the communities and find the mean score for each venue category. </a:t>
            </a:r>
          </a:p>
          <a:p>
            <a:pPr>
              <a:buFont typeface="Wingdings" panose="05000000000000000000" pitchFamily="2" charset="2"/>
              <a:buChar char="§"/>
            </a:pPr>
            <a:r>
              <a:rPr lang="en-US">
                <a:ea typeface="Arial" panose="020B0604020202020204" pitchFamily="34" charset="0"/>
              </a:rPr>
              <a:t>K-Means Clustering: </a:t>
            </a:r>
          </a:p>
          <a:p>
            <a:pPr lvl="1">
              <a:buFont typeface="Arial" panose="020B0604020202020204" pitchFamily="34" charset="0"/>
              <a:buChar char="•"/>
            </a:pPr>
            <a:r>
              <a:rPr lang="en-US">
                <a:effectLst/>
                <a:ea typeface="Calibri" panose="020F0502020204030204" pitchFamily="34" charset="0"/>
              </a:rPr>
              <a:t>Now, we train the data with the K-means clustering algorithm and find clustered communities. </a:t>
            </a:r>
          </a:p>
          <a:p>
            <a:pPr lvl="1">
              <a:buFont typeface="Arial" panose="020B0604020202020204" pitchFamily="34" charset="0"/>
              <a:buChar char="•"/>
            </a:pPr>
            <a:r>
              <a:rPr lang="en-US">
                <a:effectLst/>
                <a:ea typeface="Calibri" panose="020F0502020204030204" pitchFamily="34" charset="0"/>
              </a:rPr>
              <a:t>Number of clusters chosen were 3 for this analysis which yielded better classification. </a:t>
            </a:r>
          </a:p>
          <a:p>
            <a:pPr lvl="1">
              <a:buFont typeface="Wingdings" panose="05000000000000000000" pitchFamily="2" charset="2"/>
              <a:buChar char="§"/>
            </a:pPr>
            <a:endParaRPr lang="en-US" dirty="0">
              <a:effectLst/>
              <a:latin typeface="Arial" panose="020B0604020202020204" pitchFamily="34" charset="0"/>
              <a:ea typeface="Arial" panose="020B0604020202020204" pitchFamily="34" charset="0"/>
            </a:endParaRPr>
          </a:p>
          <a:p>
            <a:pPr lvl="1">
              <a:buFont typeface="Wingdings" panose="05000000000000000000" pitchFamily="2" charset="2"/>
              <a:buChar char="§"/>
            </a:pPr>
            <a:endParaRPr lang="en-US" dirty="0">
              <a:effectLst/>
              <a:latin typeface="Arial" panose="020B0604020202020204" pitchFamily="34" charset="0"/>
              <a:ea typeface="Arial" panose="020B0604020202020204" pitchFamily="34" charset="0"/>
            </a:endParaRPr>
          </a:p>
          <a:p>
            <a:pPr lvl="1">
              <a:buFont typeface="Wingdings" panose="05000000000000000000" pitchFamily="2" charset="2"/>
              <a:buChar char="§"/>
            </a:pPr>
            <a:endParaRPr lang="en-US" dirty="0"/>
          </a:p>
        </p:txBody>
      </p:sp>
      <p:pic>
        <p:nvPicPr>
          <p:cNvPr id="5" name="image3.png">
            <a:extLst>
              <a:ext uri="{FF2B5EF4-FFF2-40B4-BE49-F238E27FC236}">
                <a16:creationId xmlns:a16="http://schemas.microsoft.com/office/drawing/2014/main" id="{EC4B740B-4840-43A0-9EA0-5686A32789F9}"/>
              </a:ext>
            </a:extLst>
          </p:cNvPr>
          <p:cNvPicPr/>
          <p:nvPr/>
        </p:nvPicPr>
        <p:blipFill>
          <a:blip r:embed="rId2"/>
          <a:stretch>
            <a:fillRect/>
          </a:stretch>
        </p:blipFill>
        <p:spPr>
          <a:xfrm>
            <a:off x="7632441" y="3557208"/>
            <a:ext cx="3704320" cy="1201404"/>
          </a:xfrm>
          <a:prstGeom prst="rect">
            <a:avLst/>
          </a:prstGeom>
        </p:spPr>
      </p:pic>
      <p:sp>
        <p:nvSpPr>
          <p:cNvPr id="7" name="Slide Number Placeholder 6">
            <a:extLst>
              <a:ext uri="{FF2B5EF4-FFF2-40B4-BE49-F238E27FC236}">
                <a16:creationId xmlns:a16="http://schemas.microsoft.com/office/drawing/2014/main" id="{EEE21F92-AB5C-4E6D-BD64-491419AFC753}"/>
              </a:ext>
            </a:extLst>
          </p:cNvPr>
          <p:cNvSpPr>
            <a:spLocks noGrp="1"/>
          </p:cNvSpPr>
          <p:nvPr>
            <p:ph type="sldNum" sz="quarter" idx="12"/>
          </p:nvPr>
        </p:nvSpPr>
        <p:spPr/>
        <p:txBody>
          <a:bodyPr/>
          <a:lstStyle/>
          <a:p>
            <a:fld id="{F1C380C1-DC62-4573-9FF8-D41F41E89C1C}" type="slidenum">
              <a:rPr lang="en-US" sz="1600" smtClean="0"/>
              <a:t>5</a:t>
            </a:fld>
            <a:endParaRPr lang="en-US" sz="1600" dirty="0"/>
          </a:p>
        </p:txBody>
      </p:sp>
    </p:spTree>
    <p:extLst>
      <p:ext uri="{BB962C8B-B14F-4D97-AF65-F5344CB8AC3E}">
        <p14:creationId xmlns:p14="http://schemas.microsoft.com/office/powerpoint/2010/main" val="1533875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B5FF6-8779-4577-A60F-BD5F47BF73ED}"/>
              </a:ext>
            </a:extLst>
          </p:cNvPr>
          <p:cNvSpPr>
            <a:spLocks noGrp="1"/>
          </p:cNvSpPr>
          <p:nvPr>
            <p:ph type="title"/>
          </p:nvPr>
        </p:nvSpPr>
        <p:spPr/>
        <p:txBody>
          <a:bodyPr/>
          <a:lstStyle/>
          <a:p>
            <a:r>
              <a:rPr lang="en-US" dirty="0">
                <a:latin typeface="Arial Rounded MT Bold" panose="020F0704030504030204" pitchFamily="34" charset="0"/>
              </a:rPr>
              <a:t>Top 10 Most Common Venues</a:t>
            </a:r>
            <a:endParaRPr lang="en-US" dirty="0"/>
          </a:p>
        </p:txBody>
      </p:sp>
      <p:pic>
        <p:nvPicPr>
          <p:cNvPr id="4" name="image13.png">
            <a:extLst>
              <a:ext uri="{FF2B5EF4-FFF2-40B4-BE49-F238E27FC236}">
                <a16:creationId xmlns:a16="http://schemas.microsoft.com/office/drawing/2014/main" id="{5A979283-ECA2-4C7F-B7B5-C21136BEBD03}"/>
              </a:ext>
            </a:extLst>
          </p:cNvPr>
          <p:cNvPicPr>
            <a:picLocks noGrp="1"/>
          </p:cNvPicPr>
          <p:nvPr>
            <p:ph idx="1"/>
          </p:nvPr>
        </p:nvPicPr>
        <p:blipFill>
          <a:blip r:embed="rId2"/>
          <a:srcRect/>
          <a:stretch>
            <a:fillRect/>
          </a:stretch>
        </p:blipFill>
        <p:spPr>
          <a:xfrm>
            <a:off x="1096963" y="1996580"/>
            <a:ext cx="10058400" cy="3756397"/>
          </a:xfrm>
          <a:prstGeom prst="rect">
            <a:avLst/>
          </a:prstGeom>
          <a:ln/>
        </p:spPr>
      </p:pic>
      <p:sp>
        <p:nvSpPr>
          <p:cNvPr id="6" name="Slide Number Placeholder 5">
            <a:extLst>
              <a:ext uri="{FF2B5EF4-FFF2-40B4-BE49-F238E27FC236}">
                <a16:creationId xmlns:a16="http://schemas.microsoft.com/office/drawing/2014/main" id="{5CE06785-6FC0-4403-867B-6FF31DCA199C}"/>
              </a:ext>
            </a:extLst>
          </p:cNvPr>
          <p:cNvSpPr>
            <a:spLocks noGrp="1"/>
          </p:cNvSpPr>
          <p:nvPr>
            <p:ph type="sldNum" sz="quarter" idx="12"/>
          </p:nvPr>
        </p:nvSpPr>
        <p:spPr/>
        <p:txBody>
          <a:bodyPr/>
          <a:lstStyle/>
          <a:p>
            <a:fld id="{F1C380C1-DC62-4573-9FF8-D41F41E89C1C}" type="slidenum">
              <a:rPr lang="en-US" sz="1600" smtClean="0"/>
              <a:t>6</a:t>
            </a:fld>
            <a:endParaRPr lang="en-US" sz="1600" dirty="0"/>
          </a:p>
        </p:txBody>
      </p:sp>
    </p:spTree>
    <p:extLst>
      <p:ext uri="{BB962C8B-B14F-4D97-AF65-F5344CB8AC3E}">
        <p14:creationId xmlns:p14="http://schemas.microsoft.com/office/powerpoint/2010/main" val="3708411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D446-F903-4791-90B6-579E7AD10BF0}"/>
              </a:ext>
            </a:extLst>
          </p:cNvPr>
          <p:cNvSpPr>
            <a:spLocks noGrp="1"/>
          </p:cNvSpPr>
          <p:nvPr>
            <p:ph type="title"/>
          </p:nvPr>
        </p:nvSpPr>
        <p:spPr/>
        <p:txBody>
          <a:bodyPr/>
          <a:lstStyle/>
          <a:p>
            <a:r>
              <a:rPr lang="en-US" dirty="0">
                <a:latin typeface="Arial Rounded MT Bold" panose="020F0704030504030204" pitchFamily="34" charset="0"/>
              </a:rPr>
              <a:t>K-Means Clustering</a:t>
            </a:r>
            <a:endParaRPr lang="en-US" dirty="0"/>
          </a:p>
        </p:txBody>
      </p:sp>
      <p:pic>
        <p:nvPicPr>
          <p:cNvPr id="4" name="image19.png">
            <a:extLst>
              <a:ext uri="{FF2B5EF4-FFF2-40B4-BE49-F238E27FC236}">
                <a16:creationId xmlns:a16="http://schemas.microsoft.com/office/drawing/2014/main" id="{58FBE223-1480-4AD5-BBA7-0B8C003D2B62}"/>
              </a:ext>
            </a:extLst>
          </p:cNvPr>
          <p:cNvPicPr>
            <a:picLocks noGrp="1"/>
          </p:cNvPicPr>
          <p:nvPr>
            <p:ph idx="1"/>
          </p:nvPr>
        </p:nvPicPr>
        <p:blipFill>
          <a:blip r:embed="rId2"/>
          <a:srcRect/>
          <a:stretch>
            <a:fillRect/>
          </a:stretch>
        </p:blipFill>
        <p:spPr>
          <a:xfrm>
            <a:off x="1097280" y="1920908"/>
            <a:ext cx="10058400" cy="4227965"/>
          </a:xfrm>
          <a:prstGeom prst="rect">
            <a:avLst/>
          </a:prstGeom>
          <a:ln/>
        </p:spPr>
      </p:pic>
      <p:sp>
        <p:nvSpPr>
          <p:cNvPr id="6" name="Slide Number Placeholder 5">
            <a:extLst>
              <a:ext uri="{FF2B5EF4-FFF2-40B4-BE49-F238E27FC236}">
                <a16:creationId xmlns:a16="http://schemas.microsoft.com/office/drawing/2014/main" id="{634CA72E-CB90-4D26-893A-144DCD8BCC8F}"/>
              </a:ext>
            </a:extLst>
          </p:cNvPr>
          <p:cNvSpPr>
            <a:spLocks noGrp="1"/>
          </p:cNvSpPr>
          <p:nvPr>
            <p:ph type="sldNum" sz="quarter" idx="12"/>
          </p:nvPr>
        </p:nvSpPr>
        <p:spPr/>
        <p:txBody>
          <a:bodyPr/>
          <a:lstStyle/>
          <a:p>
            <a:fld id="{F1C380C1-DC62-4573-9FF8-D41F41E89C1C}" type="slidenum">
              <a:rPr lang="en-US" sz="1600" smtClean="0"/>
              <a:t>7</a:t>
            </a:fld>
            <a:endParaRPr lang="en-US" sz="1600" dirty="0"/>
          </a:p>
        </p:txBody>
      </p:sp>
    </p:spTree>
    <p:extLst>
      <p:ext uri="{BB962C8B-B14F-4D97-AF65-F5344CB8AC3E}">
        <p14:creationId xmlns:p14="http://schemas.microsoft.com/office/powerpoint/2010/main" val="1108660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254E6-37BC-4285-BD9F-215972557162}"/>
              </a:ext>
            </a:extLst>
          </p:cNvPr>
          <p:cNvSpPr>
            <a:spLocks noGrp="1"/>
          </p:cNvSpPr>
          <p:nvPr>
            <p:ph type="title"/>
          </p:nvPr>
        </p:nvSpPr>
        <p:spPr/>
        <p:txBody>
          <a:bodyPr/>
          <a:lstStyle/>
          <a:p>
            <a:r>
              <a:rPr lang="en-US" dirty="0">
                <a:latin typeface="Arial Rounded MT Bold" panose="020F0704030504030204" pitchFamily="34" charset="0"/>
              </a:rPr>
              <a:t>Visualization</a:t>
            </a:r>
            <a:endParaRPr lang="en-US" dirty="0"/>
          </a:p>
        </p:txBody>
      </p:sp>
      <p:pic>
        <p:nvPicPr>
          <p:cNvPr id="4" name="image6.png">
            <a:extLst>
              <a:ext uri="{FF2B5EF4-FFF2-40B4-BE49-F238E27FC236}">
                <a16:creationId xmlns:a16="http://schemas.microsoft.com/office/drawing/2014/main" id="{5146FF66-B64B-448A-B060-A9E2FE53ED2B}"/>
              </a:ext>
            </a:extLst>
          </p:cNvPr>
          <p:cNvPicPr/>
          <p:nvPr/>
        </p:nvPicPr>
        <p:blipFill>
          <a:blip r:embed="rId2"/>
          <a:srcRect/>
          <a:stretch>
            <a:fillRect/>
          </a:stretch>
        </p:blipFill>
        <p:spPr>
          <a:xfrm>
            <a:off x="1036320" y="2249957"/>
            <a:ext cx="4913544" cy="3619137"/>
          </a:xfrm>
          <a:prstGeom prst="rect">
            <a:avLst/>
          </a:prstGeom>
          <a:ln/>
        </p:spPr>
      </p:pic>
      <p:sp>
        <p:nvSpPr>
          <p:cNvPr id="6" name="TextBox 5">
            <a:extLst>
              <a:ext uri="{FF2B5EF4-FFF2-40B4-BE49-F238E27FC236}">
                <a16:creationId xmlns:a16="http://schemas.microsoft.com/office/drawing/2014/main" id="{174A71A7-6010-4B19-ACAE-D6559F2FE333}"/>
              </a:ext>
            </a:extLst>
          </p:cNvPr>
          <p:cNvSpPr txBox="1"/>
          <p:nvPr/>
        </p:nvSpPr>
        <p:spPr>
          <a:xfrm>
            <a:off x="6391426" y="1859594"/>
            <a:ext cx="5355107" cy="390363"/>
          </a:xfrm>
          <a:prstGeom prst="rect">
            <a:avLst/>
          </a:prstGeom>
          <a:noFill/>
        </p:spPr>
        <p:txBody>
          <a:bodyPr wrap="square">
            <a:spAutoFit/>
          </a:bodyPr>
          <a:lstStyle/>
          <a:p>
            <a:pPr marL="0" marR="0" indent="457200" algn="just">
              <a:lnSpc>
                <a:spcPct val="115000"/>
              </a:lnSpc>
              <a:spcBef>
                <a:spcPts val="0"/>
              </a:spcBef>
              <a:spcAft>
                <a:spcPts val="2300"/>
              </a:spcAft>
            </a:pPr>
            <a:r>
              <a:rPr lang="en-US" sz="1800" b="1" i="1" u="sng" dirty="0">
                <a:solidFill>
                  <a:srgbClr val="1F1F1F"/>
                </a:solidFill>
                <a:effectLst/>
                <a:latin typeface="Calibri" panose="020F0502020204030204" pitchFamily="34" charset="0"/>
                <a:ea typeface="Calibri" panose="020F0502020204030204" pitchFamily="34" charset="0"/>
              </a:rPr>
              <a:t>Community Area vs Crime </a:t>
            </a:r>
            <a:r>
              <a:rPr lang="en-US" b="1" i="1" u="sng" dirty="0">
                <a:solidFill>
                  <a:srgbClr val="1F1F1F"/>
                </a:solidFill>
                <a:latin typeface="Calibri" panose="020F0502020204030204" pitchFamily="34" charset="0"/>
                <a:ea typeface="Calibri" panose="020F0502020204030204" pitchFamily="34" charset="0"/>
              </a:rPr>
              <a:t>C</a:t>
            </a:r>
            <a:r>
              <a:rPr lang="en-US" sz="1800" b="1" i="1" u="sng" dirty="0">
                <a:solidFill>
                  <a:srgbClr val="1F1F1F"/>
                </a:solidFill>
                <a:effectLst/>
                <a:latin typeface="Calibri" panose="020F0502020204030204" pitchFamily="34" charset="0"/>
                <a:ea typeface="Calibri" panose="020F0502020204030204" pitchFamily="34" charset="0"/>
              </a:rPr>
              <a:t>ount</a:t>
            </a:r>
            <a:endParaRPr lang="en-US" sz="1600" dirty="0">
              <a:effectLst/>
              <a:latin typeface="Arial" panose="020B0604020202020204" pitchFamily="34" charset="0"/>
              <a:ea typeface="Arial" panose="020B0604020202020204" pitchFamily="34" charset="0"/>
            </a:endParaRPr>
          </a:p>
        </p:txBody>
      </p:sp>
      <p:pic>
        <p:nvPicPr>
          <p:cNvPr id="7" name="image5.png">
            <a:extLst>
              <a:ext uri="{FF2B5EF4-FFF2-40B4-BE49-F238E27FC236}">
                <a16:creationId xmlns:a16="http://schemas.microsoft.com/office/drawing/2014/main" id="{6E31A1EC-0635-45AF-8907-81A67590AF29}"/>
              </a:ext>
            </a:extLst>
          </p:cNvPr>
          <p:cNvPicPr/>
          <p:nvPr/>
        </p:nvPicPr>
        <p:blipFill>
          <a:blip r:embed="rId3"/>
          <a:srcRect/>
          <a:stretch>
            <a:fillRect/>
          </a:stretch>
        </p:blipFill>
        <p:spPr>
          <a:xfrm>
            <a:off x="6242137" y="2249957"/>
            <a:ext cx="4913543" cy="3619137"/>
          </a:xfrm>
          <a:prstGeom prst="rect">
            <a:avLst/>
          </a:prstGeom>
          <a:ln/>
        </p:spPr>
      </p:pic>
      <p:sp>
        <p:nvSpPr>
          <p:cNvPr id="8" name="TextBox 7">
            <a:extLst>
              <a:ext uri="{FF2B5EF4-FFF2-40B4-BE49-F238E27FC236}">
                <a16:creationId xmlns:a16="http://schemas.microsoft.com/office/drawing/2014/main" id="{37BA8166-7D80-4429-A679-F4293BB20AD9}"/>
              </a:ext>
            </a:extLst>
          </p:cNvPr>
          <p:cNvSpPr txBox="1"/>
          <p:nvPr/>
        </p:nvSpPr>
        <p:spPr>
          <a:xfrm>
            <a:off x="1036319" y="1859594"/>
            <a:ext cx="5355107" cy="390363"/>
          </a:xfrm>
          <a:prstGeom prst="rect">
            <a:avLst/>
          </a:prstGeom>
          <a:noFill/>
        </p:spPr>
        <p:txBody>
          <a:bodyPr wrap="square">
            <a:spAutoFit/>
          </a:bodyPr>
          <a:lstStyle/>
          <a:p>
            <a:pPr marL="0" marR="0" indent="457200" algn="just">
              <a:lnSpc>
                <a:spcPct val="115000"/>
              </a:lnSpc>
              <a:spcBef>
                <a:spcPts val="0"/>
              </a:spcBef>
              <a:spcAft>
                <a:spcPts val="2300"/>
              </a:spcAft>
            </a:pPr>
            <a:r>
              <a:rPr lang="en-US" sz="1800" b="1" i="1" u="sng" dirty="0">
                <a:solidFill>
                  <a:srgbClr val="1F1F1F"/>
                </a:solidFill>
                <a:effectLst/>
                <a:latin typeface="Calibri" panose="020F0502020204030204" pitchFamily="34" charset="0"/>
                <a:ea typeface="Calibri" panose="020F0502020204030204" pitchFamily="34" charset="0"/>
              </a:rPr>
              <a:t>Community Area vs License Count</a:t>
            </a:r>
            <a:endParaRPr lang="en-US" sz="1600" dirty="0">
              <a:effectLst/>
              <a:latin typeface="Arial" panose="020B0604020202020204" pitchFamily="34" charset="0"/>
              <a:ea typeface="Arial" panose="020B0604020202020204" pitchFamily="34" charset="0"/>
            </a:endParaRPr>
          </a:p>
        </p:txBody>
      </p:sp>
      <p:sp>
        <p:nvSpPr>
          <p:cNvPr id="10" name="Slide Number Placeholder 9">
            <a:extLst>
              <a:ext uri="{FF2B5EF4-FFF2-40B4-BE49-F238E27FC236}">
                <a16:creationId xmlns:a16="http://schemas.microsoft.com/office/drawing/2014/main" id="{CC71F71F-094D-4CB2-BF57-E05A6A6BA9DD}"/>
              </a:ext>
            </a:extLst>
          </p:cNvPr>
          <p:cNvSpPr>
            <a:spLocks noGrp="1"/>
          </p:cNvSpPr>
          <p:nvPr>
            <p:ph type="sldNum" sz="quarter" idx="12"/>
          </p:nvPr>
        </p:nvSpPr>
        <p:spPr/>
        <p:txBody>
          <a:bodyPr/>
          <a:lstStyle/>
          <a:p>
            <a:fld id="{F1C380C1-DC62-4573-9FF8-D41F41E89C1C}" type="slidenum">
              <a:rPr lang="en-US" sz="1600" smtClean="0"/>
              <a:t>8</a:t>
            </a:fld>
            <a:endParaRPr lang="en-US" sz="1600" dirty="0"/>
          </a:p>
        </p:txBody>
      </p:sp>
    </p:spTree>
    <p:extLst>
      <p:ext uri="{BB962C8B-B14F-4D97-AF65-F5344CB8AC3E}">
        <p14:creationId xmlns:p14="http://schemas.microsoft.com/office/powerpoint/2010/main" val="2144669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254E6-37BC-4285-BD9F-215972557162}"/>
              </a:ext>
            </a:extLst>
          </p:cNvPr>
          <p:cNvSpPr>
            <a:spLocks noGrp="1"/>
          </p:cNvSpPr>
          <p:nvPr>
            <p:ph type="title"/>
          </p:nvPr>
        </p:nvSpPr>
        <p:spPr/>
        <p:txBody>
          <a:bodyPr/>
          <a:lstStyle/>
          <a:p>
            <a:r>
              <a:rPr lang="en-US" dirty="0">
                <a:latin typeface="Arial Rounded MT Bold" panose="020F0704030504030204" pitchFamily="34" charset="0"/>
              </a:rPr>
              <a:t>Visualization- Cont.</a:t>
            </a:r>
            <a:endParaRPr lang="en-US" dirty="0"/>
          </a:p>
        </p:txBody>
      </p:sp>
      <p:sp>
        <p:nvSpPr>
          <p:cNvPr id="6" name="TextBox 5">
            <a:extLst>
              <a:ext uri="{FF2B5EF4-FFF2-40B4-BE49-F238E27FC236}">
                <a16:creationId xmlns:a16="http://schemas.microsoft.com/office/drawing/2014/main" id="{174A71A7-6010-4B19-ACAE-D6559F2FE333}"/>
              </a:ext>
            </a:extLst>
          </p:cNvPr>
          <p:cNvSpPr txBox="1"/>
          <p:nvPr/>
        </p:nvSpPr>
        <p:spPr>
          <a:xfrm>
            <a:off x="6391426" y="1859594"/>
            <a:ext cx="5355107" cy="390363"/>
          </a:xfrm>
          <a:prstGeom prst="rect">
            <a:avLst/>
          </a:prstGeom>
          <a:noFill/>
        </p:spPr>
        <p:txBody>
          <a:bodyPr wrap="square">
            <a:spAutoFit/>
          </a:bodyPr>
          <a:lstStyle/>
          <a:p>
            <a:pPr marL="0" marR="0" indent="457200" algn="just">
              <a:lnSpc>
                <a:spcPct val="115000"/>
              </a:lnSpc>
              <a:spcBef>
                <a:spcPts val="0"/>
              </a:spcBef>
              <a:spcAft>
                <a:spcPts val="2300"/>
              </a:spcAft>
            </a:pPr>
            <a:r>
              <a:rPr lang="en-US" sz="1800" b="1" i="1" u="sng" dirty="0">
                <a:solidFill>
                  <a:srgbClr val="1F1F1F"/>
                </a:solidFill>
                <a:effectLst/>
                <a:latin typeface="Calibri" panose="020F0502020204030204" pitchFamily="34" charset="0"/>
                <a:ea typeface="Calibri" panose="020F0502020204030204" pitchFamily="34" charset="0"/>
              </a:rPr>
              <a:t>Community Area vs Non-Hispanic Asian</a:t>
            </a:r>
            <a:endParaRPr lang="en-US" sz="16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37BA8166-7D80-4429-A679-F4293BB20AD9}"/>
              </a:ext>
            </a:extLst>
          </p:cNvPr>
          <p:cNvSpPr txBox="1"/>
          <p:nvPr/>
        </p:nvSpPr>
        <p:spPr>
          <a:xfrm>
            <a:off x="1036319" y="1859594"/>
            <a:ext cx="5355107" cy="390363"/>
          </a:xfrm>
          <a:prstGeom prst="rect">
            <a:avLst/>
          </a:prstGeom>
          <a:noFill/>
        </p:spPr>
        <p:txBody>
          <a:bodyPr wrap="square">
            <a:spAutoFit/>
          </a:bodyPr>
          <a:lstStyle/>
          <a:p>
            <a:pPr marL="0" marR="0" indent="457200" algn="just">
              <a:lnSpc>
                <a:spcPct val="115000"/>
              </a:lnSpc>
              <a:spcBef>
                <a:spcPts val="0"/>
              </a:spcBef>
              <a:spcAft>
                <a:spcPts val="2300"/>
              </a:spcAft>
            </a:pPr>
            <a:r>
              <a:rPr lang="en-US" sz="1800" b="1" i="1" u="sng" dirty="0">
                <a:solidFill>
                  <a:srgbClr val="1F1F1F"/>
                </a:solidFill>
                <a:effectLst/>
                <a:latin typeface="Calibri" panose="020F0502020204030204" pitchFamily="34" charset="0"/>
                <a:ea typeface="Calibri" panose="020F0502020204030204" pitchFamily="34" charset="0"/>
              </a:rPr>
              <a:t>Community Area vs Hardship Index</a:t>
            </a:r>
            <a:endParaRPr lang="en-US" sz="1600" dirty="0">
              <a:effectLst/>
              <a:latin typeface="Arial" panose="020B0604020202020204" pitchFamily="34" charset="0"/>
              <a:ea typeface="Arial" panose="020B0604020202020204" pitchFamily="34" charset="0"/>
            </a:endParaRPr>
          </a:p>
        </p:txBody>
      </p:sp>
      <p:pic>
        <p:nvPicPr>
          <p:cNvPr id="9" name="image9.png">
            <a:extLst>
              <a:ext uri="{FF2B5EF4-FFF2-40B4-BE49-F238E27FC236}">
                <a16:creationId xmlns:a16="http://schemas.microsoft.com/office/drawing/2014/main" id="{076F544C-B3A3-4C12-867D-3C30A2F1C384}"/>
              </a:ext>
            </a:extLst>
          </p:cNvPr>
          <p:cNvPicPr/>
          <p:nvPr/>
        </p:nvPicPr>
        <p:blipFill>
          <a:blip r:embed="rId2"/>
          <a:srcRect/>
          <a:stretch>
            <a:fillRect/>
          </a:stretch>
        </p:blipFill>
        <p:spPr>
          <a:xfrm>
            <a:off x="1185609" y="2249958"/>
            <a:ext cx="4684971" cy="3619136"/>
          </a:xfrm>
          <a:prstGeom prst="rect">
            <a:avLst/>
          </a:prstGeom>
          <a:ln/>
        </p:spPr>
      </p:pic>
      <p:pic>
        <p:nvPicPr>
          <p:cNvPr id="10" name="image7.png">
            <a:extLst>
              <a:ext uri="{FF2B5EF4-FFF2-40B4-BE49-F238E27FC236}">
                <a16:creationId xmlns:a16="http://schemas.microsoft.com/office/drawing/2014/main" id="{1EBDC6B9-93EC-41DF-BA32-F835B9DC8179}"/>
              </a:ext>
            </a:extLst>
          </p:cNvPr>
          <p:cNvPicPr/>
          <p:nvPr/>
        </p:nvPicPr>
        <p:blipFill>
          <a:blip r:embed="rId3"/>
          <a:srcRect/>
          <a:stretch>
            <a:fillRect/>
          </a:stretch>
        </p:blipFill>
        <p:spPr>
          <a:xfrm>
            <a:off x="6470708" y="2249958"/>
            <a:ext cx="4684971" cy="3619136"/>
          </a:xfrm>
          <a:prstGeom prst="rect">
            <a:avLst/>
          </a:prstGeom>
          <a:ln/>
        </p:spPr>
      </p:pic>
      <p:sp>
        <p:nvSpPr>
          <p:cNvPr id="5" name="Slide Number Placeholder 4">
            <a:extLst>
              <a:ext uri="{FF2B5EF4-FFF2-40B4-BE49-F238E27FC236}">
                <a16:creationId xmlns:a16="http://schemas.microsoft.com/office/drawing/2014/main" id="{0C3DB9FD-44B9-479D-94D7-30803357A2A2}"/>
              </a:ext>
            </a:extLst>
          </p:cNvPr>
          <p:cNvSpPr>
            <a:spLocks noGrp="1"/>
          </p:cNvSpPr>
          <p:nvPr>
            <p:ph type="sldNum" sz="quarter" idx="12"/>
          </p:nvPr>
        </p:nvSpPr>
        <p:spPr/>
        <p:txBody>
          <a:bodyPr/>
          <a:lstStyle/>
          <a:p>
            <a:fld id="{F1C380C1-DC62-4573-9FF8-D41F41E89C1C}" type="slidenum">
              <a:rPr lang="en-US" sz="1600" smtClean="0"/>
              <a:t>9</a:t>
            </a:fld>
            <a:endParaRPr lang="en-US" sz="1600" dirty="0"/>
          </a:p>
        </p:txBody>
      </p:sp>
    </p:spTree>
    <p:extLst>
      <p:ext uri="{BB962C8B-B14F-4D97-AF65-F5344CB8AC3E}">
        <p14:creationId xmlns:p14="http://schemas.microsoft.com/office/powerpoint/2010/main" val="24810004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712</Words>
  <Application>Microsoft Office PowerPoint</Application>
  <PresentationFormat>Widescreen</PresentationFormat>
  <Paragraphs>82</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Agency FB</vt:lpstr>
      <vt:lpstr>Arial</vt:lpstr>
      <vt:lpstr>Arial Rounded MT Bold</vt:lpstr>
      <vt:lpstr>Calibri</vt:lpstr>
      <vt:lpstr>Calibri Light</vt:lpstr>
      <vt:lpstr>Wingdings</vt:lpstr>
      <vt:lpstr>Retrospect</vt:lpstr>
      <vt:lpstr> IBM Data Science Capstone</vt:lpstr>
      <vt:lpstr>Business Problem</vt:lpstr>
      <vt:lpstr>Data</vt:lpstr>
      <vt:lpstr>Foursquare API</vt:lpstr>
      <vt:lpstr>Methodology</vt:lpstr>
      <vt:lpstr>Top 10 Most Common Venues</vt:lpstr>
      <vt:lpstr>K-Means Clustering</vt:lpstr>
      <vt:lpstr>Visualization</vt:lpstr>
      <vt:lpstr>Visualization- Cont.</vt:lpstr>
      <vt:lpstr>Results</vt:lpstr>
      <vt:lpstr>Results – Best Two Communities</vt:lpstr>
      <vt:lpstr>Discussion &amp; Recommendation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IBM Data Science Capstone</dc:title>
  <dc:creator>Vishnu Atimyala</dc:creator>
  <cp:lastModifiedBy>Vishnu Atimyala</cp:lastModifiedBy>
  <cp:revision>9</cp:revision>
  <dcterms:created xsi:type="dcterms:W3CDTF">2021-01-30T21:04:08Z</dcterms:created>
  <dcterms:modified xsi:type="dcterms:W3CDTF">2021-01-30T21:17:16Z</dcterms:modified>
</cp:coreProperties>
</file>